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75" r:id="rId2"/>
    <p:sldId id="283" r:id="rId3"/>
    <p:sldId id="279" r:id="rId4"/>
    <p:sldId id="287" r:id="rId5"/>
    <p:sldId id="273" r:id="rId6"/>
    <p:sldId id="267" r:id="rId7"/>
    <p:sldId id="284" r:id="rId8"/>
    <p:sldId id="28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29" autoAdjust="0"/>
  </p:normalViewPr>
  <p:slideViewPr>
    <p:cSldViewPr snapToGrid="0">
      <p:cViewPr varScale="1">
        <p:scale>
          <a:sx n="39" d="100"/>
          <a:sy n="39" d="100"/>
        </p:scale>
        <p:origin x="1708"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D50B5-BA41-4898-9B7D-3D518AA3D2C4}" type="doc">
      <dgm:prSet loTypeId="urn:microsoft.com/office/officeart/2018/5/layout/IconLeafLabelList" loCatId="icon" qsTypeId="urn:microsoft.com/office/officeart/2005/8/quickstyle/simple1" qsCatId="simple" csTypeId="urn:microsoft.com/office/officeart/2005/8/colors/colorful4" csCatId="colorful" phldr="1"/>
      <dgm:spPr/>
      <dgm:t>
        <a:bodyPr/>
        <a:lstStyle/>
        <a:p>
          <a:endParaRPr lang="en-US"/>
        </a:p>
      </dgm:t>
    </dgm:pt>
    <dgm:pt modelId="{782568AD-F753-4D9A-8FE2-D6EF8B08C47F}">
      <dgm:prSet custT="1"/>
      <dgm:spPr/>
      <dgm:t>
        <a:bodyPr/>
        <a:lstStyle/>
        <a:p>
          <a:pPr algn="l">
            <a:lnSpc>
              <a:spcPct val="100000"/>
            </a:lnSpc>
            <a:defRPr cap="all"/>
          </a:pPr>
          <a:r>
            <a:rPr lang="en-US" sz="2000" b="0" dirty="0"/>
            <a:t>Routines are hard to follow</a:t>
          </a:r>
        </a:p>
      </dgm:t>
    </dgm:pt>
    <dgm:pt modelId="{00A3F434-2B97-4EC5-965A-5DA17F4418E7}" type="parTrans" cxnId="{0C6C72A0-E979-4161-AF8C-0EC63BE25C0D}">
      <dgm:prSet/>
      <dgm:spPr/>
      <dgm:t>
        <a:bodyPr/>
        <a:lstStyle/>
        <a:p>
          <a:endParaRPr lang="en-US"/>
        </a:p>
      </dgm:t>
    </dgm:pt>
    <dgm:pt modelId="{FB6ED662-0039-4F56-B87A-4F00D6BBB103}" type="sibTrans" cxnId="{0C6C72A0-E979-4161-AF8C-0EC63BE25C0D}">
      <dgm:prSet/>
      <dgm:spPr/>
      <dgm:t>
        <a:bodyPr/>
        <a:lstStyle/>
        <a:p>
          <a:endParaRPr lang="en-US"/>
        </a:p>
      </dgm:t>
    </dgm:pt>
    <dgm:pt modelId="{01C3821C-B97A-44CD-B0BF-266D295FA841}">
      <dgm:prSet custT="1"/>
      <dgm:spPr/>
      <dgm:t>
        <a:bodyPr/>
        <a:lstStyle/>
        <a:p>
          <a:pPr algn="l">
            <a:lnSpc>
              <a:spcPct val="100000"/>
            </a:lnSpc>
            <a:defRPr cap="all"/>
          </a:pPr>
          <a:r>
            <a:rPr lang="en-US" sz="2000" b="0" dirty="0"/>
            <a:t>and support often feels out of reach.</a:t>
          </a:r>
        </a:p>
      </dgm:t>
    </dgm:pt>
    <dgm:pt modelId="{A1CF2831-045E-46B9-B425-438E47C1E222}" type="parTrans" cxnId="{8BA84935-7376-4CE9-B325-AEF59B67AD17}">
      <dgm:prSet/>
      <dgm:spPr/>
      <dgm:t>
        <a:bodyPr/>
        <a:lstStyle/>
        <a:p>
          <a:endParaRPr lang="en-US"/>
        </a:p>
      </dgm:t>
    </dgm:pt>
    <dgm:pt modelId="{97D605C0-79BE-47EE-B188-F1E334E328C7}" type="sibTrans" cxnId="{8BA84935-7376-4CE9-B325-AEF59B67AD17}">
      <dgm:prSet/>
      <dgm:spPr/>
      <dgm:t>
        <a:bodyPr/>
        <a:lstStyle/>
        <a:p>
          <a:endParaRPr lang="en-US"/>
        </a:p>
      </dgm:t>
    </dgm:pt>
    <dgm:pt modelId="{E01476DD-1C89-4840-BE31-255EE74F5287}">
      <dgm:prSet custT="1"/>
      <dgm:spPr/>
      <dgm:t>
        <a:bodyPr/>
        <a:lstStyle/>
        <a:p>
          <a:pPr algn="l">
            <a:lnSpc>
              <a:spcPct val="100000"/>
            </a:lnSpc>
            <a:defRPr cap="all"/>
          </a:pPr>
          <a:r>
            <a:rPr lang="en-US" sz="2000" b="0" dirty="0"/>
            <a:t>Guidance is fragmented</a:t>
          </a:r>
        </a:p>
      </dgm:t>
    </dgm:pt>
    <dgm:pt modelId="{950CF0E0-98B4-420D-94EA-C8660238E492}" type="sibTrans" cxnId="{6A87F37E-761F-4936-BF3B-CE8014508165}">
      <dgm:prSet/>
      <dgm:spPr/>
      <dgm:t>
        <a:bodyPr/>
        <a:lstStyle/>
        <a:p>
          <a:endParaRPr lang="en-US"/>
        </a:p>
      </dgm:t>
    </dgm:pt>
    <dgm:pt modelId="{9BB83C68-992B-4EA0-A564-E18F0132E351}" type="parTrans" cxnId="{6A87F37E-761F-4936-BF3B-CE8014508165}">
      <dgm:prSet/>
      <dgm:spPr/>
      <dgm:t>
        <a:bodyPr/>
        <a:lstStyle/>
        <a:p>
          <a:endParaRPr lang="en-US"/>
        </a:p>
      </dgm:t>
    </dgm:pt>
    <dgm:pt modelId="{B07040B0-9726-4A6C-9DAB-052E22BE0F28}" type="pres">
      <dgm:prSet presAssocID="{A1ED50B5-BA41-4898-9B7D-3D518AA3D2C4}" presName="root" presStyleCnt="0">
        <dgm:presLayoutVars>
          <dgm:dir/>
          <dgm:resizeHandles val="exact"/>
        </dgm:presLayoutVars>
      </dgm:prSet>
      <dgm:spPr/>
    </dgm:pt>
    <dgm:pt modelId="{4416F257-02A5-4EDD-8F46-31A9C9973828}" type="pres">
      <dgm:prSet presAssocID="{E01476DD-1C89-4840-BE31-255EE74F5287}" presName="compNode" presStyleCnt="0"/>
      <dgm:spPr/>
    </dgm:pt>
    <dgm:pt modelId="{ED494580-92FE-4C7C-9AA5-22A2A91DE6D1}" type="pres">
      <dgm:prSet presAssocID="{E01476DD-1C89-4840-BE31-255EE74F5287}" presName="iconBgRect" presStyleLbl="bgShp" presStyleIdx="0" presStyleCnt="3" custLinFactNeighborX="-20955" custLinFactNeighborY="54663"/>
      <dgm:spPr>
        <a:prstGeom prst="round2DiagRect">
          <a:avLst>
            <a:gd name="adj1" fmla="val 29727"/>
            <a:gd name="adj2" fmla="val 0"/>
          </a:avLst>
        </a:prstGeom>
      </dgm:spPr>
    </dgm:pt>
    <dgm:pt modelId="{A2B38065-3566-4AB2-B1D4-DDF7793A698D}" type="pres">
      <dgm:prSet presAssocID="{E01476DD-1C89-4840-BE31-255EE74F5287}" presName="iconRect" presStyleLbl="node1" presStyleIdx="0" presStyleCnt="3" custLinFactNeighborX="-41357" custLinFactNeighborY="9250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utline"/>
        </a:ext>
      </dgm:extLst>
    </dgm:pt>
    <dgm:pt modelId="{456BCE11-89D7-4F23-BE71-4AA550922DBF}" type="pres">
      <dgm:prSet presAssocID="{E01476DD-1C89-4840-BE31-255EE74F5287}" presName="spaceRect" presStyleCnt="0"/>
      <dgm:spPr/>
    </dgm:pt>
    <dgm:pt modelId="{2802BCA4-3439-495B-829D-570EFEC1F8E4}" type="pres">
      <dgm:prSet presAssocID="{E01476DD-1C89-4840-BE31-255EE74F5287}" presName="textRect" presStyleLbl="revTx" presStyleIdx="0" presStyleCnt="3" custScaleX="141195" custScaleY="101771" custLinFactX="7462" custLinFactY="-13128" custLinFactNeighborX="100000" custLinFactNeighborY="-100000">
        <dgm:presLayoutVars>
          <dgm:chMax val="1"/>
          <dgm:chPref val="1"/>
        </dgm:presLayoutVars>
      </dgm:prSet>
      <dgm:spPr/>
    </dgm:pt>
    <dgm:pt modelId="{18739D3D-3BEC-422E-A448-B953EA9607A6}" type="pres">
      <dgm:prSet presAssocID="{950CF0E0-98B4-420D-94EA-C8660238E492}" presName="sibTrans" presStyleCnt="0"/>
      <dgm:spPr/>
    </dgm:pt>
    <dgm:pt modelId="{F5AA65F0-C531-4444-80FA-17A0B21332D1}" type="pres">
      <dgm:prSet presAssocID="{782568AD-F753-4D9A-8FE2-D6EF8B08C47F}" presName="compNode" presStyleCnt="0"/>
      <dgm:spPr/>
    </dgm:pt>
    <dgm:pt modelId="{8047C1AE-0509-470A-97BE-83429AB84D24}" type="pres">
      <dgm:prSet presAssocID="{782568AD-F753-4D9A-8FE2-D6EF8B08C47F}" presName="iconBgRect" presStyleLbl="bgShp" presStyleIdx="1" presStyleCnt="3" custLinFactX="-100000" custLinFactY="90698" custLinFactNeighborX="-192670" custLinFactNeighborY="100000"/>
      <dgm:spPr>
        <a:prstGeom prst="round2DiagRect">
          <a:avLst>
            <a:gd name="adj1" fmla="val 29727"/>
            <a:gd name="adj2" fmla="val 0"/>
          </a:avLst>
        </a:prstGeom>
      </dgm:spPr>
    </dgm:pt>
    <dgm:pt modelId="{8887E73F-D42F-4ACB-9A8B-91668F014B16}" type="pres">
      <dgm:prSet presAssocID="{782568AD-F753-4D9A-8FE2-D6EF8B08C47F}" presName="iconRect" presStyleLbl="node1" presStyleIdx="1" presStyleCnt="3" custLinFactX="-212969" custLinFactY="128987" custLinFactNeighborX="-300000" custLinFactNeighborY="20000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with solid fill"/>
        </a:ext>
      </dgm:extLst>
    </dgm:pt>
    <dgm:pt modelId="{B6CDB22E-7BE1-42B6-9699-00AA28A8A373}" type="pres">
      <dgm:prSet presAssocID="{782568AD-F753-4D9A-8FE2-D6EF8B08C47F}" presName="spaceRect" presStyleCnt="0"/>
      <dgm:spPr/>
    </dgm:pt>
    <dgm:pt modelId="{65BE55B4-F47C-4C76-8D8F-33AB12FCC115}" type="pres">
      <dgm:prSet presAssocID="{782568AD-F753-4D9A-8FE2-D6EF8B08C47F}" presName="textRect" presStyleLbl="revTx" presStyleIdx="1" presStyleCnt="3" custScaleX="156908" custScaleY="114939" custLinFactNeighborX="-49000" custLinFactNeighborY="94779">
        <dgm:presLayoutVars>
          <dgm:chMax val="1"/>
          <dgm:chPref val="1"/>
        </dgm:presLayoutVars>
      </dgm:prSet>
      <dgm:spPr/>
    </dgm:pt>
    <dgm:pt modelId="{0252F833-6DA4-4793-BB2B-1ACBC433AC5C}" type="pres">
      <dgm:prSet presAssocID="{FB6ED662-0039-4F56-B87A-4F00D6BBB103}" presName="sibTrans" presStyleCnt="0"/>
      <dgm:spPr/>
    </dgm:pt>
    <dgm:pt modelId="{A47DB5CE-9900-4576-8EBC-90EFACF0F5F3}" type="pres">
      <dgm:prSet presAssocID="{01C3821C-B97A-44CD-B0BF-266D295FA841}" presName="compNode" presStyleCnt="0"/>
      <dgm:spPr/>
    </dgm:pt>
    <dgm:pt modelId="{A2BF4DF4-88CA-4BB1-A1D7-660F02AB0C11}" type="pres">
      <dgm:prSet presAssocID="{01C3821C-B97A-44CD-B0BF-266D295FA841}" presName="iconBgRect" presStyleLbl="bgShp" presStyleIdx="2" presStyleCnt="3" custLinFactX="-69352" custLinFactNeighborX="-100000" custLinFactNeighborY="80272"/>
      <dgm:spPr>
        <a:prstGeom prst="round2DiagRect">
          <a:avLst>
            <a:gd name="adj1" fmla="val 29727"/>
            <a:gd name="adj2" fmla="val 0"/>
          </a:avLst>
        </a:prstGeom>
      </dgm:spPr>
    </dgm:pt>
    <dgm:pt modelId="{C86FF07B-3F29-4F33-A96D-4B1128B017A7}" type="pres">
      <dgm:prSet presAssocID="{01C3821C-B97A-44CD-B0BF-266D295FA841}" presName="iconRect" presStyleLbl="node1" presStyleIdx="2" presStyleCnt="3" custLinFactX="-100000" custLinFactY="42750" custLinFactNeighborX="-19804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70480722-E5B9-4151-B75D-6703B6344E23}" type="pres">
      <dgm:prSet presAssocID="{01C3821C-B97A-44CD-B0BF-266D295FA841}" presName="spaceRect" presStyleCnt="0"/>
      <dgm:spPr/>
    </dgm:pt>
    <dgm:pt modelId="{BC93424A-BA6F-46DE-9493-AF839377585B}" type="pres">
      <dgm:prSet presAssocID="{01C3821C-B97A-44CD-B0BF-266D295FA841}" presName="textRect" presStyleLbl="revTx" presStyleIdx="2" presStyleCnt="3" custScaleX="175928" custScaleY="102859" custLinFactNeighborX="38877" custLinFactNeighborY="-54520">
        <dgm:presLayoutVars>
          <dgm:chMax val="1"/>
          <dgm:chPref val="1"/>
        </dgm:presLayoutVars>
      </dgm:prSet>
      <dgm:spPr/>
    </dgm:pt>
  </dgm:ptLst>
  <dgm:cxnLst>
    <dgm:cxn modelId="{8BA84935-7376-4CE9-B325-AEF59B67AD17}" srcId="{A1ED50B5-BA41-4898-9B7D-3D518AA3D2C4}" destId="{01C3821C-B97A-44CD-B0BF-266D295FA841}" srcOrd="2" destOrd="0" parTransId="{A1CF2831-045E-46B9-B425-438E47C1E222}" sibTransId="{97D605C0-79BE-47EE-B188-F1E334E328C7}"/>
    <dgm:cxn modelId="{585BDF36-BB0D-4111-987C-F27D45896385}" type="presOf" srcId="{E01476DD-1C89-4840-BE31-255EE74F5287}" destId="{2802BCA4-3439-495B-829D-570EFEC1F8E4}" srcOrd="0" destOrd="0" presId="urn:microsoft.com/office/officeart/2018/5/layout/IconLeafLabelList"/>
    <dgm:cxn modelId="{05746C61-5401-4F5C-9A73-D126BB1F564A}" type="presOf" srcId="{782568AD-F753-4D9A-8FE2-D6EF8B08C47F}" destId="{65BE55B4-F47C-4C76-8D8F-33AB12FCC115}" srcOrd="0" destOrd="0" presId="urn:microsoft.com/office/officeart/2018/5/layout/IconLeafLabelList"/>
    <dgm:cxn modelId="{6A87F37E-761F-4936-BF3B-CE8014508165}" srcId="{A1ED50B5-BA41-4898-9B7D-3D518AA3D2C4}" destId="{E01476DD-1C89-4840-BE31-255EE74F5287}" srcOrd="0" destOrd="0" parTransId="{9BB83C68-992B-4EA0-A564-E18F0132E351}" sibTransId="{950CF0E0-98B4-420D-94EA-C8660238E492}"/>
    <dgm:cxn modelId="{556DCA7F-E770-4305-8902-53368D3FCCF0}" type="presOf" srcId="{A1ED50B5-BA41-4898-9B7D-3D518AA3D2C4}" destId="{B07040B0-9726-4A6C-9DAB-052E22BE0F28}" srcOrd="0" destOrd="0" presId="urn:microsoft.com/office/officeart/2018/5/layout/IconLeafLabelList"/>
    <dgm:cxn modelId="{81824C8A-A269-44CB-AD63-412350C6DB47}" type="presOf" srcId="{01C3821C-B97A-44CD-B0BF-266D295FA841}" destId="{BC93424A-BA6F-46DE-9493-AF839377585B}" srcOrd="0" destOrd="0" presId="urn:microsoft.com/office/officeart/2018/5/layout/IconLeafLabelList"/>
    <dgm:cxn modelId="{0C6C72A0-E979-4161-AF8C-0EC63BE25C0D}" srcId="{A1ED50B5-BA41-4898-9B7D-3D518AA3D2C4}" destId="{782568AD-F753-4D9A-8FE2-D6EF8B08C47F}" srcOrd="1" destOrd="0" parTransId="{00A3F434-2B97-4EC5-965A-5DA17F4418E7}" sibTransId="{FB6ED662-0039-4F56-B87A-4F00D6BBB103}"/>
    <dgm:cxn modelId="{ABBF8676-E5D0-4C34-AAD2-21A949C8ED4C}" type="presParOf" srcId="{B07040B0-9726-4A6C-9DAB-052E22BE0F28}" destId="{4416F257-02A5-4EDD-8F46-31A9C9973828}" srcOrd="0" destOrd="0" presId="urn:microsoft.com/office/officeart/2018/5/layout/IconLeafLabelList"/>
    <dgm:cxn modelId="{C3E900D3-280B-4F6E-98C7-F162298523D9}" type="presParOf" srcId="{4416F257-02A5-4EDD-8F46-31A9C9973828}" destId="{ED494580-92FE-4C7C-9AA5-22A2A91DE6D1}" srcOrd="0" destOrd="0" presId="urn:microsoft.com/office/officeart/2018/5/layout/IconLeafLabelList"/>
    <dgm:cxn modelId="{79E31752-AB10-4A5C-9560-8D9B7DA16888}" type="presParOf" srcId="{4416F257-02A5-4EDD-8F46-31A9C9973828}" destId="{A2B38065-3566-4AB2-B1D4-DDF7793A698D}" srcOrd="1" destOrd="0" presId="urn:microsoft.com/office/officeart/2018/5/layout/IconLeafLabelList"/>
    <dgm:cxn modelId="{6FAB6CFC-6916-415C-A336-9A5A0B1E9DBF}" type="presParOf" srcId="{4416F257-02A5-4EDD-8F46-31A9C9973828}" destId="{456BCE11-89D7-4F23-BE71-4AA550922DBF}" srcOrd="2" destOrd="0" presId="urn:microsoft.com/office/officeart/2018/5/layout/IconLeafLabelList"/>
    <dgm:cxn modelId="{459CEAC9-8053-43D9-9487-5FCB993E0D36}" type="presParOf" srcId="{4416F257-02A5-4EDD-8F46-31A9C9973828}" destId="{2802BCA4-3439-495B-829D-570EFEC1F8E4}" srcOrd="3" destOrd="0" presId="urn:microsoft.com/office/officeart/2018/5/layout/IconLeafLabelList"/>
    <dgm:cxn modelId="{BAA6DF12-71AD-4360-90A8-AB2E1807BA51}" type="presParOf" srcId="{B07040B0-9726-4A6C-9DAB-052E22BE0F28}" destId="{18739D3D-3BEC-422E-A448-B953EA9607A6}" srcOrd="1" destOrd="0" presId="urn:microsoft.com/office/officeart/2018/5/layout/IconLeafLabelList"/>
    <dgm:cxn modelId="{32D54D61-BC2F-4318-A259-84EBD297FF19}" type="presParOf" srcId="{B07040B0-9726-4A6C-9DAB-052E22BE0F28}" destId="{F5AA65F0-C531-4444-80FA-17A0B21332D1}" srcOrd="2" destOrd="0" presId="urn:microsoft.com/office/officeart/2018/5/layout/IconLeafLabelList"/>
    <dgm:cxn modelId="{B34A154A-081A-4E1D-BCAA-27CF7F6D5BD8}" type="presParOf" srcId="{F5AA65F0-C531-4444-80FA-17A0B21332D1}" destId="{8047C1AE-0509-470A-97BE-83429AB84D24}" srcOrd="0" destOrd="0" presId="urn:microsoft.com/office/officeart/2018/5/layout/IconLeafLabelList"/>
    <dgm:cxn modelId="{49C2C4DD-6FEE-4CD8-8CFF-D46C16C1A26A}" type="presParOf" srcId="{F5AA65F0-C531-4444-80FA-17A0B21332D1}" destId="{8887E73F-D42F-4ACB-9A8B-91668F014B16}" srcOrd="1" destOrd="0" presId="urn:microsoft.com/office/officeart/2018/5/layout/IconLeafLabelList"/>
    <dgm:cxn modelId="{45B32504-1120-4ACA-B1E8-C914D98C6CF2}" type="presParOf" srcId="{F5AA65F0-C531-4444-80FA-17A0B21332D1}" destId="{B6CDB22E-7BE1-42B6-9699-00AA28A8A373}" srcOrd="2" destOrd="0" presId="urn:microsoft.com/office/officeart/2018/5/layout/IconLeafLabelList"/>
    <dgm:cxn modelId="{3E64608A-F80E-4990-9D44-94CD464AEF0F}" type="presParOf" srcId="{F5AA65F0-C531-4444-80FA-17A0B21332D1}" destId="{65BE55B4-F47C-4C76-8D8F-33AB12FCC115}" srcOrd="3" destOrd="0" presId="urn:microsoft.com/office/officeart/2018/5/layout/IconLeafLabelList"/>
    <dgm:cxn modelId="{2A6D32AC-2991-4500-AED7-5C0A7233EAF3}" type="presParOf" srcId="{B07040B0-9726-4A6C-9DAB-052E22BE0F28}" destId="{0252F833-6DA4-4793-BB2B-1ACBC433AC5C}" srcOrd="3" destOrd="0" presId="urn:microsoft.com/office/officeart/2018/5/layout/IconLeafLabelList"/>
    <dgm:cxn modelId="{3403B2CA-586D-4321-8ECA-6313E21EC83A}" type="presParOf" srcId="{B07040B0-9726-4A6C-9DAB-052E22BE0F28}" destId="{A47DB5CE-9900-4576-8EBC-90EFACF0F5F3}" srcOrd="4" destOrd="0" presId="urn:microsoft.com/office/officeart/2018/5/layout/IconLeafLabelList"/>
    <dgm:cxn modelId="{AB57626D-D73E-492E-8510-D5766EC4B28D}" type="presParOf" srcId="{A47DB5CE-9900-4576-8EBC-90EFACF0F5F3}" destId="{A2BF4DF4-88CA-4BB1-A1D7-660F02AB0C11}" srcOrd="0" destOrd="0" presId="urn:microsoft.com/office/officeart/2018/5/layout/IconLeafLabelList"/>
    <dgm:cxn modelId="{0C0A4DB0-0FA3-42F2-A7E0-06F6040C2BAA}" type="presParOf" srcId="{A47DB5CE-9900-4576-8EBC-90EFACF0F5F3}" destId="{C86FF07B-3F29-4F33-A96D-4B1128B017A7}" srcOrd="1" destOrd="0" presId="urn:microsoft.com/office/officeart/2018/5/layout/IconLeafLabelList"/>
    <dgm:cxn modelId="{010DEFBA-3C08-40DD-A81B-C0E4374695FA}" type="presParOf" srcId="{A47DB5CE-9900-4576-8EBC-90EFACF0F5F3}" destId="{70480722-E5B9-4151-B75D-6703B6344E23}" srcOrd="2" destOrd="0" presId="urn:microsoft.com/office/officeart/2018/5/layout/IconLeafLabelList"/>
    <dgm:cxn modelId="{F8937C36-213A-41B8-827D-CD6AD7B0699B}" type="presParOf" srcId="{A47DB5CE-9900-4576-8EBC-90EFACF0F5F3}" destId="{BC93424A-BA6F-46DE-9493-AF839377585B}"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4580-92FE-4C7C-9AA5-22A2A91DE6D1}">
      <dsp:nvSpPr>
        <dsp:cNvPr id="0" name=""/>
        <dsp:cNvSpPr/>
      </dsp:nvSpPr>
      <dsp:spPr>
        <a:xfrm>
          <a:off x="479841" y="572485"/>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8065-3566-4AB2-B1D4-DDF7793A698D}">
      <dsp:nvSpPr>
        <dsp:cNvPr id="0" name=""/>
        <dsp:cNvSpPr/>
      </dsp:nvSpPr>
      <dsp:spPr>
        <a:xfrm>
          <a:off x="655153" y="759039"/>
          <a:ext cx="542636" cy="54263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2BCA4-3439-495B-829D-570EFEC1F8E4}">
      <dsp:nvSpPr>
        <dsp:cNvPr id="0" name=""/>
        <dsp:cNvSpPr/>
      </dsp:nvSpPr>
      <dsp:spPr>
        <a:xfrm>
          <a:off x="1722433" y="543885"/>
          <a:ext cx="2189074" cy="671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Guidance is fragmented</a:t>
          </a:r>
        </a:p>
      </dsp:txBody>
      <dsp:txXfrm>
        <a:off x="1722433" y="543885"/>
        <a:ext cx="2189074" cy="671201"/>
      </dsp:txXfrm>
    </dsp:sp>
    <dsp:sp modelId="{8047C1AE-0509-470A-97BE-83429AB84D24}">
      <dsp:nvSpPr>
        <dsp:cNvPr id="0" name=""/>
        <dsp:cNvSpPr/>
      </dsp:nvSpPr>
      <dsp:spPr>
        <a:xfrm>
          <a:off x="492327" y="1837309"/>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7E73F-D42F-4ACB-9A8B-91668F014B16}">
      <dsp:nvSpPr>
        <dsp:cNvPr id="0" name=""/>
        <dsp:cNvSpPr/>
      </dsp:nvSpPr>
      <dsp:spPr>
        <a:xfrm>
          <a:off x="678212" y="2020560"/>
          <a:ext cx="542636" cy="54263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55B4-F47C-4C76-8D8F-33AB12FCC115}">
      <dsp:nvSpPr>
        <dsp:cNvPr id="0" name=""/>
        <dsp:cNvSpPr/>
      </dsp:nvSpPr>
      <dsp:spPr>
        <a:xfrm>
          <a:off x="1757053" y="1849943"/>
          <a:ext cx="2432686" cy="758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Routines are hard to follow</a:t>
          </a:r>
        </a:p>
      </dsp:txBody>
      <dsp:txXfrm>
        <a:off x="1757053" y="1849943"/>
        <a:ext cx="2432686" cy="758047"/>
      </dsp:txXfrm>
    </dsp:sp>
    <dsp:sp modelId="{A2BF4DF4-88CA-4BB1-A1D7-660F02AB0C11}">
      <dsp:nvSpPr>
        <dsp:cNvPr id="0" name=""/>
        <dsp:cNvSpPr/>
      </dsp:nvSpPr>
      <dsp:spPr>
        <a:xfrm>
          <a:off x="428396" y="3129663"/>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F07B-3F29-4F33-A96D-4B1128B017A7}">
      <dsp:nvSpPr>
        <dsp:cNvPr id="0" name=""/>
        <dsp:cNvSpPr/>
      </dsp:nvSpPr>
      <dsp:spPr>
        <a:xfrm>
          <a:off x="614277" y="3346665"/>
          <a:ext cx="542636" cy="542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3424A-BA6F-46DE-9493-AF839377585B}">
      <dsp:nvSpPr>
        <dsp:cNvPr id="0" name=""/>
        <dsp:cNvSpPr/>
      </dsp:nvSpPr>
      <dsp:spPr>
        <a:xfrm>
          <a:off x="1741852" y="3241813"/>
          <a:ext cx="2727571" cy="67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and support often feels out of reach.</a:t>
          </a:r>
        </a:p>
      </dsp:txBody>
      <dsp:txXfrm>
        <a:off x="1741852" y="3241813"/>
        <a:ext cx="2727571" cy="67837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0A18-932D-47C2-B35C-99286E59AD2A}" type="datetimeFigureOut">
              <a:rPr lang="en-US" smtClean="0"/>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FFC44-DC90-4EAA-A1F1-33F8C6684C39}" type="slidenum">
              <a:rPr lang="en-US" smtClean="0"/>
              <a:t>‹#›</a:t>
            </a:fld>
            <a:endParaRPr lang="en-US"/>
          </a:p>
        </p:txBody>
      </p:sp>
    </p:spTree>
    <p:extLst>
      <p:ext uri="{BB962C8B-B14F-4D97-AF65-F5344CB8AC3E}">
        <p14:creationId xmlns:p14="http://schemas.microsoft.com/office/powerpoint/2010/main" val="42499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1D46-74ED-C48F-7A5D-BDA35513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990D1-DE6A-9C18-D23F-3E67D1988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B3673-BE12-AFA4-5712-538FBFDDAF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7030A0"/>
              </a:buClr>
              <a:buSzTx/>
              <a:buFont typeface="Arial" panose="020B0604020202020204" pitchFamily="34" charset="0"/>
              <a:buNone/>
              <a:tabLst/>
              <a:defRPr/>
            </a:pPr>
            <a:r>
              <a:rPr lang="en-US" sz="1200" dirty="0"/>
              <a:t>Let me introduce you to Emma. When Emma was born, everything seemed fine. But as months passed, her parents noticed she wasn’t sitting, crawling, or talking like other babies at the park. Naturally, they felt worried and unsure why the typical book’s milestones didn’t fit their little girl. </a:t>
            </a:r>
            <a:r>
              <a:rPr lang="en-US" dirty="0"/>
              <a:t>After a period of uncertainty, t</a:t>
            </a:r>
            <a:r>
              <a:rPr lang="en-US" sz="1200" dirty="0"/>
              <a:t>hey finally got an answer — she was diagnosed with Down syndrome, a genetic condition that affects learning and development. The diagnosis brought clarity but no plan or next milestone.</a:t>
            </a:r>
          </a:p>
          <a:p>
            <a:pPr marL="0" marR="0" lvl="0" indent="0" algn="l" defTabSz="914400" rtl="0" eaLnBrk="1" fontAlgn="auto" latinLnBrk="0" hangingPunct="1">
              <a:lnSpc>
                <a:spcPct val="100000"/>
              </a:lnSpc>
              <a:spcBef>
                <a:spcPts val="0"/>
              </a:spcBef>
              <a:spcAft>
                <a:spcPts val="0"/>
              </a:spcAft>
              <a:buClr>
                <a:srgbClr val="7030A0"/>
              </a:buClr>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
                <a:srgbClr val="7030A0"/>
              </a:buClr>
              <a:buSzTx/>
              <a:buFont typeface="Arial" panose="020B0604020202020204" pitchFamily="34" charset="0"/>
              <a:buNone/>
              <a:tabLst/>
              <a:defRPr/>
            </a:pPr>
            <a:endParaRPr lang="en-US" dirty="0"/>
          </a:p>
        </p:txBody>
      </p:sp>
      <p:sp>
        <p:nvSpPr>
          <p:cNvPr id="4" name="Slide Number Placeholder 3">
            <a:extLst>
              <a:ext uri="{FF2B5EF4-FFF2-40B4-BE49-F238E27FC236}">
                <a16:creationId xmlns:a16="http://schemas.microsoft.com/office/drawing/2014/main" id="{DD7477F8-9901-87B4-C66C-0A70576C826F}"/>
              </a:ext>
            </a:extLst>
          </p:cNvPr>
          <p:cNvSpPr>
            <a:spLocks noGrp="1"/>
          </p:cNvSpPr>
          <p:nvPr>
            <p:ph type="sldNum" sz="quarter" idx="5"/>
          </p:nvPr>
        </p:nvSpPr>
        <p:spPr/>
        <p:txBody>
          <a:bodyPr/>
          <a:lstStyle/>
          <a:p>
            <a:fld id="{CA1FFC44-DC90-4EAA-A1F1-33F8C6684C39}" type="slidenum">
              <a:rPr lang="en-US" smtClean="0"/>
              <a:t>1</a:t>
            </a:fld>
            <a:endParaRPr lang="en-US"/>
          </a:p>
        </p:txBody>
      </p:sp>
    </p:spTree>
    <p:extLst>
      <p:ext uri="{BB962C8B-B14F-4D97-AF65-F5344CB8AC3E}">
        <p14:creationId xmlns:p14="http://schemas.microsoft.com/office/powerpoint/2010/main" val="126739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016E-EFEE-41E2-7990-4A2E8A6D2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3CEC8-FAE2-A19F-03E7-0070F403E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9FAC1-DBC3-E5DB-D0DD-35249C00CE6B}"/>
              </a:ext>
            </a:extLst>
          </p:cNvPr>
          <p:cNvSpPr>
            <a:spLocks noGrp="1"/>
          </p:cNvSpPr>
          <p:nvPr>
            <p:ph type="body" idx="1"/>
          </p:nvPr>
        </p:nvSpPr>
        <p:spPr/>
        <p:txBody>
          <a:bodyPr/>
          <a:lstStyle/>
          <a:p>
            <a:r>
              <a:rPr lang="en-US" b="0" dirty="0"/>
              <a:t>According to the 2022 National Survey of Children’s Health, about 10.7% of all children ages 0–17 in the US, approximately 7.8 million children, receive developmental special services, such as speech, occupational, or physical therapy. Just like Emma’s, these families are navigating the care system, but the guidance they find is often fragmented, routines are hard to follow, and real support feels just out of reach.</a:t>
            </a:r>
          </a:p>
          <a:p>
            <a:endParaRPr lang="en-US" dirty="0"/>
          </a:p>
        </p:txBody>
      </p:sp>
      <p:sp>
        <p:nvSpPr>
          <p:cNvPr id="4" name="Slide Number Placeholder 3">
            <a:extLst>
              <a:ext uri="{FF2B5EF4-FFF2-40B4-BE49-F238E27FC236}">
                <a16:creationId xmlns:a16="http://schemas.microsoft.com/office/drawing/2014/main" id="{A09D44A8-1371-8503-6C77-66A16C4BE97D}"/>
              </a:ext>
            </a:extLst>
          </p:cNvPr>
          <p:cNvSpPr>
            <a:spLocks noGrp="1"/>
          </p:cNvSpPr>
          <p:nvPr>
            <p:ph type="sldNum" sz="quarter" idx="5"/>
          </p:nvPr>
        </p:nvSpPr>
        <p:spPr/>
        <p:txBody>
          <a:bodyPr/>
          <a:lstStyle/>
          <a:p>
            <a:fld id="{CA1FFC44-DC90-4EAA-A1F1-33F8C6684C39}" type="slidenum">
              <a:rPr lang="en-US" smtClean="0"/>
              <a:t>2</a:t>
            </a:fld>
            <a:endParaRPr lang="en-US" dirty="0"/>
          </a:p>
        </p:txBody>
      </p:sp>
    </p:spTree>
    <p:extLst>
      <p:ext uri="{BB962C8B-B14F-4D97-AF65-F5344CB8AC3E}">
        <p14:creationId xmlns:p14="http://schemas.microsoft.com/office/powerpoint/2010/main" val="112768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7030A0"/>
                </a:solidFill>
              </a:rPr>
              <a:t>That’s why we built Genex. Genetics made practical. </a:t>
            </a:r>
            <a:endParaRPr lang="en-US" b="0" dirty="0"/>
          </a:p>
        </p:txBody>
      </p:sp>
      <p:sp>
        <p:nvSpPr>
          <p:cNvPr id="4" name="Slide Number Placeholder 3"/>
          <p:cNvSpPr>
            <a:spLocks noGrp="1"/>
          </p:cNvSpPr>
          <p:nvPr>
            <p:ph type="sldNum" sz="quarter" idx="5"/>
          </p:nvPr>
        </p:nvSpPr>
        <p:spPr/>
        <p:txBody>
          <a:bodyPr/>
          <a:lstStyle/>
          <a:p>
            <a:fld id="{CA1FFC44-DC90-4EAA-A1F1-33F8C6684C39}" type="slidenum">
              <a:rPr lang="en-US" smtClean="0"/>
              <a:t>3</a:t>
            </a:fld>
            <a:endParaRPr lang="en-US"/>
          </a:p>
        </p:txBody>
      </p:sp>
    </p:spTree>
    <p:extLst>
      <p:ext uri="{BB962C8B-B14F-4D97-AF65-F5344CB8AC3E}">
        <p14:creationId xmlns:p14="http://schemas.microsoft.com/office/powerpoint/2010/main" val="646170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Genex technology unifies data from various sources. At its core lies a biomedical knowledge graph, where micro-agents and language models work together to interpret complex genomic and clinical data. This intelligence powers the Genex App and the Dashboard.</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1FFC44-DC90-4EAA-A1F1-33F8C6684C39}" type="slidenum">
              <a:rPr lang="en-US" smtClean="0"/>
              <a:t>4</a:t>
            </a:fld>
            <a:endParaRPr lang="en-US"/>
          </a:p>
        </p:txBody>
      </p:sp>
    </p:spTree>
    <p:extLst>
      <p:ext uri="{BB962C8B-B14F-4D97-AF65-F5344CB8AC3E}">
        <p14:creationId xmlns:p14="http://schemas.microsoft.com/office/powerpoint/2010/main" val="134227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Genex App offers personalized care plans, curated 5 to 10-minute daily activities, gentle reminders, progress tracking, and — most importantly — a supportive community. Through the Genex App, families gain confidence, teachers and therapists stay aligned, children get consistent support — every single day and no one has to walk alone. The best part? Genex is multilingual and free</a:t>
            </a:r>
            <a:r>
              <a:rPr lang="en-US" dirty="0"/>
              <a:t>. </a:t>
            </a:r>
          </a:p>
        </p:txBody>
      </p:sp>
      <p:sp>
        <p:nvSpPr>
          <p:cNvPr id="4" name="Slide Number Placeholder 3"/>
          <p:cNvSpPr>
            <a:spLocks noGrp="1"/>
          </p:cNvSpPr>
          <p:nvPr>
            <p:ph type="sldNum" sz="quarter" idx="5"/>
          </p:nvPr>
        </p:nvSpPr>
        <p:spPr/>
        <p:txBody>
          <a:bodyPr/>
          <a:lstStyle/>
          <a:p>
            <a:fld id="{CA1FFC44-DC90-4EAA-A1F1-33F8C6684C39}" type="slidenum">
              <a:rPr lang="en-US" smtClean="0"/>
              <a:t>5</a:t>
            </a:fld>
            <a:endParaRPr lang="en-US"/>
          </a:p>
        </p:txBody>
      </p:sp>
    </p:spTree>
    <p:extLst>
      <p:ext uri="{BB962C8B-B14F-4D97-AF65-F5344CB8AC3E}">
        <p14:creationId xmlns:p14="http://schemas.microsoft.com/office/powerpoint/2010/main" val="10164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addition to the application, Genex provides a free, intelligent dashboard. Instead of </a:t>
            </a:r>
            <a:r>
              <a:rPr lang="en-US" dirty="0"/>
              <a:t>spending hours searching </a:t>
            </a:r>
            <a:r>
              <a:rPr lang="en-US" b="0" dirty="0"/>
              <a:t>on Google, ChatGPT, or asking friends and relatives, Emma’s parents get access to o</a:t>
            </a:r>
            <a:r>
              <a:rPr lang="en-US" dirty="0"/>
              <a:t>ne reliable hub with confidence-labeled information, visuals, and a research lens—so they know what to ask their doctors during the next visit, and clinicians can refine the plan.</a:t>
            </a:r>
          </a:p>
        </p:txBody>
      </p:sp>
      <p:sp>
        <p:nvSpPr>
          <p:cNvPr id="4" name="Slide Number Placeholder 3"/>
          <p:cNvSpPr>
            <a:spLocks noGrp="1"/>
          </p:cNvSpPr>
          <p:nvPr>
            <p:ph type="sldNum" sz="quarter" idx="5"/>
          </p:nvPr>
        </p:nvSpPr>
        <p:spPr/>
        <p:txBody>
          <a:bodyPr/>
          <a:lstStyle/>
          <a:p>
            <a:fld id="{CA1FFC44-DC90-4EAA-A1F1-33F8C6684C39}" type="slidenum">
              <a:rPr lang="en-US" smtClean="0"/>
              <a:t>6</a:t>
            </a:fld>
            <a:endParaRPr lang="en-US"/>
          </a:p>
        </p:txBody>
      </p:sp>
    </p:spTree>
    <p:extLst>
      <p:ext uri="{BB962C8B-B14F-4D97-AF65-F5344CB8AC3E}">
        <p14:creationId xmlns:p14="http://schemas.microsoft.com/office/powerpoint/2010/main" val="375957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B179-B95E-94A1-1E33-74C697B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DD93-0132-7D03-8E6B-37A85D525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B64AF-003D-94D0-285C-AAA34D6AEF95}"/>
              </a:ext>
            </a:extLst>
          </p:cNvPr>
          <p:cNvSpPr>
            <a:spLocks noGrp="1"/>
          </p:cNvSpPr>
          <p:nvPr>
            <p:ph type="body" idx="1"/>
          </p:nvPr>
        </p:nvSpPr>
        <p:spPr/>
        <p:txBody>
          <a:bodyPr/>
          <a:lstStyle/>
          <a:p>
            <a:r>
              <a:rPr lang="en-US" b="0" dirty="0"/>
              <a:t>Together we make care simpler, smarter and supportive. </a:t>
            </a:r>
            <a:r>
              <a:rPr lang="en-US" sz="1200" b="0" dirty="0" err="1">
                <a:solidFill>
                  <a:srgbClr val="7030A0"/>
                </a:solidFill>
              </a:rPr>
              <a:t>GeneX</a:t>
            </a:r>
            <a:r>
              <a:rPr lang="en-US" sz="1200" b="0" dirty="0">
                <a:solidFill>
                  <a:srgbClr val="7030A0"/>
                </a:solidFill>
              </a:rPr>
              <a:t> , Genetics Made Practical.</a:t>
            </a:r>
          </a:p>
          <a:p>
            <a:endParaRPr lang="en-US" sz="1200" b="0" dirty="0">
              <a:solidFill>
                <a:srgbClr val="7030A0"/>
              </a:solidFill>
            </a:endParaRPr>
          </a:p>
          <a:p>
            <a:endParaRPr lang="en-US" b="0" dirty="0"/>
          </a:p>
        </p:txBody>
      </p:sp>
      <p:sp>
        <p:nvSpPr>
          <p:cNvPr id="4" name="Slide Number Placeholder 3">
            <a:extLst>
              <a:ext uri="{FF2B5EF4-FFF2-40B4-BE49-F238E27FC236}">
                <a16:creationId xmlns:a16="http://schemas.microsoft.com/office/drawing/2014/main" id="{2D528446-6C47-EFC0-0071-8A6FC54A3529}"/>
              </a:ext>
            </a:extLst>
          </p:cNvPr>
          <p:cNvSpPr>
            <a:spLocks noGrp="1"/>
          </p:cNvSpPr>
          <p:nvPr>
            <p:ph type="sldNum" sz="quarter" idx="5"/>
          </p:nvPr>
        </p:nvSpPr>
        <p:spPr/>
        <p:txBody>
          <a:bodyPr/>
          <a:lstStyle/>
          <a:p>
            <a:fld id="{CA1FFC44-DC90-4EAA-A1F1-33F8C6684C39}" type="slidenum">
              <a:rPr lang="en-US" smtClean="0"/>
              <a:t>7</a:t>
            </a:fld>
            <a:endParaRPr lang="en-US"/>
          </a:p>
        </p:txBody>
      </p:sp>
    </p:spTree>
    <p:extLst>
      <p:ext uri="{BB962C8B-B14F-4D97-AF65-F5344CB8AC3E}">
        <p14:creationId xmlns:p14="http://schemas.microsoft.com/office/powerpoint/2010/main" val="664790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CE36-A405-069B-28DE-2E1AB5E37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BA42E-5756-4507-1E69-13144C73A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1B4ED-B2C7-9C27-7BD9-7A55D7B6D95A}"/>
              </a:ext>
            </a:extLst>
          </p:cNvPr>
          <p:cNvSpPr>
            <a:spLocks noGrp="1"/>
          </p:cNvSpPr>
          <p:nvPr>
            <p:ph type="body" idx="1"/>
          </p:nvPr>
        </p:nvSpPr>
        <p:spPr/>
        <p:txBody>
          <a:bodyPr/>
          <a:lstStyle/>
          <a:p>
            <a:pPr marL="0" indent="0">
              <a:buNone/>
            </a:pPr>
            <a:r>
              <a:rPr lang="en-US" b="0" dirty="0"/>
              <a:t>Join Emma’s family and a global community of parents learning, sharing, and growing together. Scan the QR code to try our free app.</a:t>
            </a:r>
          </a:p>
        </p:txBody>
      </p:sp>
      <p:sp>
        <p:nvSpPr>
          <p:cNvPr id="4" name="Slide Number Placeholder 3">
            <a:extLst>
              <a:ext uri="{FF2B5EF4-FFF2-40B4-BE49-F238E27FC236}">
                <a16:creationId xmlns:a16="http://schemas.microsoft.com/office/drawing/2014/main" id="{918C08DD-FC15-E323-DB5D-7C401F8FABEB}"/>
              </a:ext>
            </a:extLst>
          </p:cNvPr>
          <p:cNvSpPr>
            <a:spLocks noGrp="1"/>
          </p:cNvSpPr>
          <p:nvPr>
            <p:ph type="sldNum" sz="quarter" idx="5"/>
          </p:nvPr>
        </p:nvSpPr>
        <p:spPr/>
        <p:txBody>
          <a:bodyPr/>
          <a:lstStyle/>
          <a:p>
            <a:fld id="{CA1FFC44-DC90-4EAA-A1F1-33F8C6684C39}" type="slidenum">
              <a:rPr lang="en-US" smtClean="0"/>
              <a:t>8</a:t>
            </a:fld>
            <a:endParaRPr lang="en-US"/>
          </a:p>
        </p:txBody>
      </p:sp>
    </p:spTree>
    <p:extLst>
      <p:ext uri="{BB962C8B-B14F-4D97-AF65-F5344CB8AC3E}">
        <p14:creationId xmlns:p14="http://schemas.microsoft.com/office/powerpoint/2010/main" val="104447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620E-A710-F05D-117C-909FDAF689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3B46A-8382-F061-750A-D0F86A295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C27A3-835E-F7E7-5A2B-4100F6F2E8F9}"/>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BE0CEAD6-DDDF-9A04-C265-68CCBE21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97EA-5E52-752B-9DE6-413354516F5F}"/>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00769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830D-7C41-5F0A-7CC6-0958FE12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7909C1-3108-DED9-75C5-8520A504B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1FCF-C204-CD4A-D740-313712F2C81B}"/>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DF6FE9E3-209A-F020-5FA1-D13B83D3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B857-E14E-0FF8-9B3D-A8FBA2DF3CF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146668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D2578-349E-1E31-6A5E-30E73140C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BF396-37DF-C842-C993-5A27297BB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B979-1BBE-4434-8EEF-B1B7F0E8E29A}"/>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0FB25B26-3EE0-BC01-EE75-4979E1A0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293DF-6324-013F-7C9E-09FEBBABEFB6}"/>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86977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455-B4EA-15C2-8692-D05DB4354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3571A-6530-E184-5E84-65A0C0622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EC58E-8A54-1E73-BDB0-1D41A7380346}"/>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677DE525-7E32-4D20-89BD-66B9B6C7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28DC7-F395-7A67-52EE-306AE31B86F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9329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B0E3-4BC0-CDA1-AEA8-23F5C36BC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C6118E-0F01-C17F-C441-EBBDDCEB21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47A33-121A-8E86-1902-D3EC4C9996C9}"/>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8AB3AC81-1A2D-53F1-0891-0B5218E7E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44D5-2401-8339-371B-4765F859C33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92247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E8D-7E63-03A1-0F92-C210B1F9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7EFF-82F0-3FF5-1874-3893CBAB5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643E4-B12F-B8A4-884A-A6CF8D5AD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9784E-6991-814F-601F-D67978E2D3C2}"/>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6" name="Footer Placeholder 5">
            <a:extLst>
              <a:ext uri="{FF2B5EF4-FFF2-40B4-BE49-F238E27FC236}">
                <a16:creationId xmlns:a16="http://schemas.microsoft.com/office/drawing/2014/main" id="{CB9FCF2A-3B9A-3E51-85FF-67064C3A2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5096-9194-14A5-B3E4-A07A05594C0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335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D91-1CA5-3208-02C8-20E829A82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12C08-BBF0-737D-43B0-F5437D511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8D038-C581-8B44-3A86-6F208D264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A9F10-CB3A-2E25-A8E8-838BBADF3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B9532-5730-4AD6-6686-440E371D5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EC555-8D3D-28D4-F951-E9234B7B44DC}"/>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8" name="Footer Placeholder 7">
            <a:extLst>
              <a:ext uri="{FF2B5EF4-FFF2-40B4-BE49-F238E27FC236}">
                <a16:creationId xmlns:a16="http://schemas.microsoft.com/office/drawing/2014/main" id="{975D8E7D-FD28-CEB0-311D-5AF8877C0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DC37F-3CBF-6B56-67AB-86D808D21C13}"/>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21345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28D-A4E1-1A4F-5E32-F06E0233D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9C621-210C-1AEF-4C84-CA650609213A}"/>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4" name="Footer Placeholder 3">
            <a:extLst>
              <a:ext uri="{FF2B5EF4-FFF2-40B4-BE49-F238E27FC236}">
                <a16:creationId xmlns:a16="http://schemas.microsoft.com/office/drawing/2014/main" id="{D793DBFA-5FC9-7FCE-46FB-4712BD1E4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8FD44-E3DD-35B1-E91B-3CD1FDC402B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6446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3AB0-A818-5F76-3738-73ECBDA0FBD0}"/>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3" name="Footer Placeholder 2">
            <a:extLst>
              <a:ext uri="{FF2B5EF4-FFF2-40B4-BE49-F238E27FC236}">
                <a16:creationId xmlns:a16="http://schemas.microsoft.com/office/drawing/2014/main" id="{78F377AD-45DD-5DCB-E816-F976DA9C0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EFA83-9D2F-EBCC-7C08-7FAC6105782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4565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9878-A120-D360-EB60-57344B1AA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C644A-2C28-D4C3-F6CB-075E8278E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5D7A-91CE-99E4-7E21-D3D90E268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CFC6A-AAEA-7916-8034-A6D9C7B2B397}"/>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6" name="Footer Placeholder 5">
            <a:extLst>
              <a:ext uri="{FF2B5EF4-FFF2-40B4-BE49-F238E27FC236}">
                <a16:creationId xmlns:a16="http://schemas.microsoft.com/office/drawing/2014/main" id="{61004FE7-692A-DAD2-C363-501A25801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5E2E-1C56-13B6-B759-F9B844CF36EC}"/>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7214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F3D-AF5F-BDA6-F3DF-8F0A7F0E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5F83-1370-0ABD-E2ED-02970B9AB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89A5D-5F63-C1D3-506A-A2D39FD90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24D85-80BC-C64A-9492-C3F12F1C9DDD}"/>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6" name="Footer Placeholder 5">
            <a:extLst>
              <a:ext uri="{FF2B5EF4-FFF2-40B4-BE49-F238E27FC236}">
                <a16:creationId xmlns:a16="http://schemas.microsoft.com/office/drawing/2014/main" id="{55AC4FC4-E2DF-4283-72E6-26CAEC7B0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A090-4574-11CD-CAE4-412510F23FF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1251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56DCA-35C7-15E2-E3BE-D373E187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BCA744-D674-E5A5-516B-17ADDE9E7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50AF3-298E-6B37-2886-3D5A8A10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BBADF65D-1EA3-B570-BF20-7A8F2AF4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03099D-36F7-88FA-33A1-CC27F3C0D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64B76-9A22-4FB3-84B2-75D694BF503A}" type="slidenum">
              <a:rPr lang="en-US" smtClean="0"/>
              <a:t>‹#›</a:t>
            </a:fld>
            <a:endParaRPr lang="en-US"/>
          </a:p>
        </p:txBody>
      </p:sp>
    </p:spTree>
    <p:extLst>
      <p:ext uri="{BB962C8B-B14F-4D97-AF65-F5344CB8AC3E}">
        <p14:creationId xmlns:p14="http://schemas.microsoft.com/office/powerpoint/2010/main" val="3091219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audio" Target="../media/media1.m4a"/><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6.png"/><Relationship Id="rId5" Type="http://schemas.openxmlformats.org/officeDocument/2006/relationships/diagramQuickStyle" Target="../diagrams/quickStyle1.xml"/><Relationship Id="rId10" Type="http://schemas.openxmlformats.org/officeDocument/2006/relationships/image" Target="../media/image25.png"/><Relationship Id="rId4" Type="http://schemas.openxmlformats.org/officeDocument/2006/relationships/diagramLayout" Target="../diagrams/layout1.xml"/><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26.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42.sv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49.png"/><Relationship Id="rId12" Type="http://schemas.openxmlformats.org/officeDocument/2006/relationships/image" Target="../media/image27.sv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8.png"/><Relationship Id="rId11" Type="http://schemas.openxmlformats.org/officeDocument/2006/relationships/image" Target="../media/image26.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notesSlide" Target="../notesSlides/notesSlide5.xml"/><Relationship Id="rId9"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27.svg"/><Relationship Id="rId4" Type="http://schemas.openxmlformats.org/officeDocument/2006/relationships/notesSlide" Target="../notesSlides/notesSlide6.xm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getgenex.com/" TargetMode="External"/><Relationship Id="rId4" Type="http://schemas.openxmlformats.org/officeDocument/2006/relationships/image" Target="../media/image5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7DB1-1FEE-1E01-8278-D9A5979EF137}"/>
            </a:ext>
          </a:extLst>
        </p:cNvPr>
        <p:cNvGrpSpPr/>
        <p:nvPr/>
      </p:nvGrpSpPr>
      <p:grpSpPr>
        <a:xfrm>
          <a:off x="0" y="0"/>
          <a:ext cx="0" cy="0"/>
          <a:chOff x="0" y="0"/>
          <a:chExt cx="0" cy="0"/>
        </a:xfrm>
      </p:grpSpPr>
      <p:pic>
        <p:nvPicPr>
          <p:cNvPr id="101" name="Picture 100">
            <a:extLst>
              <a:ext uri="{FF2B5EF4-FFF2-40B4-BE49-F238E27FC236}">
                <a16:creationId xmlns:a16="http://schemas.microsoft.com/office/drawing/2014/main" id="{767A9A8B-1395-22DF-6374-DE440C81750F}"/>
              </a:ext>
            </a:extLst>
          </p:cNvPr>
          <p:cNvPicPr>
            <a:picLocks noChangeAspect="1"/>
          </p:cNvPicPr>
          <p:nvPr/>
        </p:nvPicPr>
        <p:blipFill>
          <a:blip r:embed="rId5"/>
          <a:stretch>
            <a:fillRect/>
          </a:stretch>
        </p:blipFill>
        <p:spPr>
          <a:xfrm>
            <a:off x="4936903" y="5522586"/>
            <a:ext cx="697964" cy="853067"/>
          </a:xfrm>
          <a:prstGeom prst="rect">
            <a:avLst/>
          </a:prstGeom>
        </p:spPr>
      </p:pic>
      <p:pic>
        <p:nvPicPr>
          <p:cNvPr id="104" name="Picture 103">
            <a:extLst>
              <a:ext uri="{FF2B5EF4-FFF2-40B4-BE49-F238E27FC236}">
                <a16:creationId xmlns:a16="http://schemas.microsoft.com/office/drawing/2014/main" id="{7F4893EB-D053-B7D4-444D-19CD2233D3DD}"/>
              </a:ext>
            </a:extLst>
          </p:cNvPr>
          <p:cNvPicPr>
            <a:picLocks noChangeAspect="1"/>
          </p:cNvPicPr>
          <p:nvPr/>
        </p:nvPicPr>
        <p:blipFill>
          <a:blip r:embed="rId6"/>
          <a:stretch>
            <a:fillRect/>
          </a:stretch>
        </p:blipFill>
        <p:spPr>
          <a:xfrm>
            <a:off x="2480627" y="5571419"/>
            <a:ext cx="861684" cy="853067"/>
          </a:xfrm>
          <a:prstGeom prst="rect">
            <a:avLst/>
          </a:prstGeom>
        </p:spPr>
      </p:pic>
      <p:pic>
        <p:nvPicPr>
          <p:cNvPr id="105" name="Picture 104">
            <a:extLst>
              <a:ext uri="{FF2B5EF4-FFF2-40B4-BE49-F238E27FC236}">
                <a16:creationId xmlns:a16="http://schemas.microsoft.com/office/drawing/2014/main" id="{B6A77CDD-950D-A405-4328-30235268C9EA}"/>
              </a:ext>
            </a:extLst>
          </p:cNvPr>
          <p:cNvPicPr>
            <a:picLocks noChangeAspect="1"/>
          </p:cNvPicPr>
          <p:nvPr/>
        </p:nvPicPr>
        <p:blipFill>
          <a:blip r:embed="rId7"/>
          <a:stretch>
            <a:fillRect/>
          </a:stretch>
        </p:blipFill>
        <p:spPr>
          <a:xfrm>
            <a:off x="1223975" y="4353069"/>
            <a:ext cx="965086" cy="637646"/>
          </a:xfrm>
          <a:prstGeom prst="rect">
            <a:avLst/>
          </a:prstGeom>
        </p:spPr>
      </p:pic>
      <p:pic>
        <p:nvPicPr>
          <p:cNvPr id="103" name="Picture 102">
            <a:extLst>
              <a:ext uri="{FF2B5EF4-FFF2-40B4-BE49-F238E27FC236}">
                <a16:creationId xmlns:a16="http://schemas.microsoft.com/office/drawing/2014/main" id="{E61C05E9-05E4-47A7-BA75-4021267D7546}"/>
              </a:ext>
            </a:extLst>
          </p:cNvPr>
          <p:cNvPicPr>
            <a:picLocks noChangeAspect="1"/>
          </p:cNvPicPr>
          <p:nvPr/>
        </p:nvPicPr>
        <p:blipFill>
          <a:blip r:embed="rId8"/>
          <a:stretch>
            <a:fillRect/>
          </a:stretch>
        </p:blipFill>
        <p:spPr>
          <a:xfrm>
            <a:off x="3438290" y="4042805"/>
            <a:ext cx="965086" cy="999555"/>
          </a:xfrm>
          <a:prstGeom prst="rect">
            <a:avLst/>
          </a:prstGeom>
        </p:spPr>
      </p:pic>
      <p:pic>
        <p:nvPicPr>
          <p:cNvPr id="102" name="Picture 101">
            <a:extLst>
              <a:ext uri="{FF2B5EF4-FFF2-40B4-BE49-F238E27FC236}">
                <a16:creationId xmlns:a16="http://schemas.microsoft.com/office/drawing/2014/main" id="{CE55C857-79B1-DE3E-DD45-6E604B848BD0}"/>
              </a:ext>
            </a:extLst>
          </p:cNvPr>
          <p:cNvPicPr>
            <a:picLocks noChangeAspect="1"/>
          </p:cNvPicPr>
          <p:nvPr/>
        </p:nvPicPr>
        <p:blipFill>
          <a:blip r:embed="rId9"/>
          <a:stretch>
            <a:fillRect/>
          </a:stretch>
        </p:blipFill>
        <p:spPr>
          <a:xfrm>
            <a:off x="5882450" y="4031338"/>
            <a:ext cx="741049" cy="1068488"/>
          </a:xfrm>
          <a:prstGeom prst="rect">
            <a:avLst/>
          </a:prstGeom>
        </p:spPr>
      </p:pic>
      <p:sp>
        <p:nvSpPr>
          <p:cNvPr id="88" name="Rectangle 87">
            <a:extLst>
              <a:ext uri="{FF2B5EF4-FFF2-40B4-BE49-F238E27FC236}">
                <a16:creationId xmlns:a16="http://schemas.microsoft.com/office/drawing/2014/main" id="{C1CE3987-AA08-544F-5C49-88519733164C}"/>
              </a:ext>
            </a:extLst>
          </p:cNvPr>
          <p:cNvSpPr/>
          <p:nvPr/>
        </p:nvSpPr>
        <p:spPr>
          <a:xfrm>
            <a:off x="242098" y="5151680"/>
            <a:ext cx="6381401" cy="45719"/>
          </a:xfrm>
          <a:prstGeom prst="rect">
            <a:avLst/>
          </a:prstGeom>
          <a:solidFill>
            <a:srgbClr val="DCDC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Oval 88">
            <a:extLst>
              <a:ext uri="{FF2B5EF4-FFF2-40B4-BE49-F238E27FC236}">
                <a16:creationId xmlns:a16="http://schemas.microsoft.com/office/drawing/2014/main" id="{F8FC5827-7FBB-FADC-FF78-4EFDA877CBB6}"/>
              </a:ext>
            </a:extLst>
          </p:cNvPr>
          <p:cNvSpPr/>
          <p:nvPr/>
        </p:nvSpPr>
        <p:spPr>
          <a:xfrm>
            <a:off x="698428" y="502000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TextBox 89">
            <a:extLst>
              <a:ext uri="{FF2B5EF4-FFF2-40B4-BE49-F238E27FC236}">
                <a16:creationId xmlns:a16="http://schemas.microsoft.com/office/drawing/2014/main" id="{41CA2906-DE00-9ED2-CE91-39FBF36D7374}"/>
              </a:ext>
            </a:extLst>
          </p:cNvPr>
          <p:cNvSpPr txBox="1"/>
          <p:nvPr/>
        </p:nvSpPr>
        <p:spPr>
          <a:xfrm>
            <a:off x="380618" y="5353693"/>
            <a:ext cx="1261591" cy="400110"/>
          </a:xfrm>
          <a:prstGeom prst="rect">
            <a:avLst/>
          </a:prstGeom>
          <a:noFill/>
        </p:spPr>
        <p:txBody>
          <a:bodyPr wrap="square">
            <a:spAutoFit/>
          </a:bodyPr>
          <a:lstStyle/>
          <a:p>
            <a:pPr>
              <a:defRPr sz="1400">
                <a:solidFill>
                  <a:srgbClr val="787882"/>
                </a:solidFill>
              </a:defRPr>
            </a:pPr>
            <a:r>
              <a:rPr lang="en-US" sz="2000" dirty="0"/>
              <a:t>Birth</a:t>
            </a:r>
            <a:endParaRPr sz="2000" dirty="0"/>
          </a:p>
        </p:txBody>
      </p:sp>
      <p:sp>
        <p:nvSpPr>
          <p:cNvPr id="91" name="Oval 90">
            <a:extLst>
              <a:ext uri="{FF2B5EF4-FFF2-40B4-BE49-F238E27FC236}">
                <a16:creationId xmlns:a16="http://schemas.microsoft.com/office/drawing/2014/main" id="{2050DCA2-D391-F527-FEB6-4892E3345A8D}"/>
              </a:ext>
            </a:extLst>
          </p:cNvPr>
          <p:cNvSpPr/>
          <p:nvPr/>
        </p:nvSpPr>
        <p:spPr>
          <a:xfrm>
            <a:off x="1667754" y="499703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a:extLst>
              <a:ext uri="{FF2B5EF4-FFF2-40B4-BE49-F238E27FC236}">
                <a16:creationId xmlns:a16="http://schemas.microsoft.com/office/drawing/2014/main" id="{EAE09E34-F4ED-4A89-90B8-B3FCA7F0457C}"/>
              </a:ext>
            </a:extLst>
          </p:cNvPr>
          <p:cNvSpPr txBox="1"/>
          <p:nvPr/>
        </p:nvSpPr>
        <p:spPr>
          <a:xfrm>
            <a:off x="1440164" y="5353693"/>
            <a:ext cx="636494" cy="400110"/>
          </a:xfrm>
          <a:prstGeom prst="rect">
            <a:avLst/>
          </a:prstGeom>
          <a:noFill/>
        </p:spPr>
        <p:txBody>
          <a:bodyPr wrap="square">
            <a:spAutoFit/>
          </a:bodyPr>
          <a:lstStyle/>
          <a:p>
            <a:pPr>
              <a:defRPr sz="1400">
                <a:solidFill>
                  <a:srgbClr val="787882"/>
                </a:solidFill>
              </a:defRPr>
            </a:pPr>
            <a:r>
              <a:rPr lang="en-US" sz="2000" dirty="0"/>
              <a:t>2m</a:t>
            </a:r>
            <a:endParaRPr sz="2000" dirty="0"/>
          </a:p>
        </p:txBody>
      </p:sp>
      <p:sp>
        <p:nvSpPr>
          <p:cNvPr id="93" name="Oval 92">
            <a:extLst>
              <a:ext uri="{FF2B5EF4-FFF2-40B4-BE49-F238E27FC236}">
                <a16:creationId xmlns:a16="http://schemas.microsoft.com/office/drawing/2014/main" id="{7A9B9063-AC5E-F17C-CB1D-B25CF287F2C1}"/>
              </a:ext>
            </a:extLst>
          </p:cNvPr>
          <p:cNvSpPr/>
          <p:nvPr/>
        </p:nvSpPr>
        <p:spPr>
          <a:xfrm>
            <a:off x="2783453" y="4994234"/>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4" name="TextBox 93">
            <a:extLst>
              <a:ext uri="{FF2B5EF4-FFF2-40B4-BE49-F238E27FC236}">
                <a16:creationId xmlns:a16="http://schemas.microsoft.com/office/drawing/2014/main" id="{7D070699-5050-17E7-FF8E-B2B0C3977C5D}"/>
              </a:ext>
            </a:extLst>
          </p:cNvPr>
          <p:cNvSpPr txBox="1"/>
          <p:nvPr/>
        </p:nvSpPr>
        <p:spPr>
          <a:xfrm>
            <a:off x="2684818" y="5348233"/>
            <a:ext cx="636494" cy="400110"/>
          </a:xfrm>
          <a:prstGeom prst="rect">
            <a:avLst/>
          </a:prstGeom>
          <a:noFill/>
        </p:spPr>
        <p:txBody>
          <a:bodyPr wrap="square">
            <a:spAutoFit/>
          </a:bodyPr>
          <a:lstStyle/>
          <a:p>
            <a:pPr>
              <a:defRPr sz="1400">
                <a:solidFill>
                  <a:srgbClr val="787882"/>
                </a:solidFill>
              </a:defRPr>
            </a:pPr>
            <a:r>
              <a:rPr lang="en-US" sz="2000" dirty="0"/>
              <a:t>4m</a:t>
            </a:r>
            <a:endParaRPr sz="2000" dirty="0"/>
          </a:p>
        </p:txBody>
      </p:sp>
      <p:sp>
        <p:nvSpPr>
          <p:cNvPr id="95" name="Oval 94">
            <a:extLst>
              <a:ext uri="{FF2B5EF4-FFF2-40B4-BE49-F238E27FC236}">
                <a16:creationId xmlns:a16="http://schemas.microsoft.com/office/drawing/2014/main" id="{C7277AF2-D19D-8681-C770-67D61EABA035}"/>
              </a:ext>
            </a:extLst>
          </p:cNvPr>
          <p:cNvSpPr/>
          <p:nvPr/>
        </p:nvSpPr>
        <p:spPr>
          <a:xfrm>
            <a:off x="3802586" y="501705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6" name="TextBox 95">
            <a:extLst>
              <a:ext uri="{FF2B5EF4-FFF2-40B4-BE49-F238E27FC236}">
                <a16:creationId xmlns:a16="http://schemas.microsoft.com/office/drawing/2014/main" id="{F19505EA-BF9F-F217-8A85-0178D653111F}"/>
              </a:ext>
            </a:extLst>
          </p:cNvPr>
          <p:cNvSpPr txBox="1"/>
          <p:nvPr/>
        </p:nvSpPr>
        <p:spPr>
          <a:xfrm>
            <a:off x="3618959" y="5369091"/>
            <a:ext cx="636494" cy="400110"/>
          </a:xfrm>
          <a:prstGeom prst="rect">
            <a:avLst/>
          </a:prstGeom>
          <a:noFill/>
        </p:spPr>
        <p:txBody>
          <a:bodyPr wrap="square">
            <a:spAutoFit/>
          </a:bodyPr>
          <a:lstStyle/>
          <a:p>
            <a:pPr>
              <a:defRPr sz="1400">
                <a:solidFill>
                  <a:srgbClr val="787882"/>
                </a:solidFill>
              </a:defRPr>
            </a:pPr>
            <a:r>
              <a:rPr lang="en-US" sz="2000" dirty="0"/>
              <a:t>6m</a:t>
            </a:r>
            <a:endParaRPr sz="2000" dirty="0"/>
          </a:p>
        </p:txBody>
      </p:sp>
      <p:sp>
        <p:nvSpPr>
          <p:cNvPr id="97" name="Oval 96">
            <a:extLst>
              <a:ext uri="{FF2B5EF4-FFF2-40B4-BE49-F238E27FC236}">
                <a16:creationId xmlns:a16="http://schemas.microsoft.com/office/drawing/2014/main" id="{A681CE59-70C0-9E92-144E-16E24A3F36FE}"/>
              </a:ext>
            </a:extLst>
          </p:cNvPr>
          <p:cNvSpPr/>
          <p:nvPr/>
        </p:nvSpPr>
        <p:spPr>
          <a:xfrm>
            <a:off x="4777689" y="503306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TextBox 97">
            <a:extLst>
              <a:ext uri="{FF2B5EF4-FFF2-40B4-BE49-F238E27FC236}">
                <a16:creationId xmlns:a16="http://schemas.microsoft.com/office/drawing/2014/main" id="{95DA5E65-9506-C3AB-96D0-0E0267D68476}"/>
              </a:ext>
            </a:extLst>
          </p:cNvPr>
          <p:cNvSpPr txBox="1"/>
          <p:nvPr/>
        </p:nvSpPr>
        <p:spPr>
          <a:xfrm>
            <a:off x="4635204" y="5338923"/>
            <a:ext cx="636494" cy="400110"/>
          </a:xfrm>
          <a:prstGeom prst="rect">
            <a:avLst/>
          </a:prstGeom>
          <a:noFill/>
        </p:spPr>
        <p:txBody>
          <a:bodyPr wrap="square">
            <a:spAutoFit/>
          </a:bodyPr>
          <a:lstStyle/>
          <a:p>
            <a:pPr>
              <a:defRPr sz="1400">
                <a:solidFill>
                  <a:srgbClr val="787882"/>
                </a:solidFill>
              </a:defRPr>
            </a:pPr>
            <a:r>
              <a:rPr lang="en-US" sz="2000" dirty="0"/>
              <a:t>8m</a:t>
            </a:r>
            <a:endParaRPr sz="2000" dirty="0"/>
          </a:p>
        </p:txBody>
      </p:sp>
      <p:sp>
        <p:nvSpPr>
          <p:cNvPr id="99" name="Oval 98">
            <a:extLst>
              <a:ext uri="{FF2B5EF4-FFF2-40B4-BE49-F238E27FC236}">
                <a16:creationId xmlns:a16="http://schemas.microsoft.com/office/drawing/2014/main" id="{878EF9D7-0790-F945-FECD-41B2D5C22EB9}"/>
              </a:ext>
            </a:extLst>
          </p:cNvPr>
          <p:cNvSpPr/>
          <p:nvPr/>
        </p:nvSpPr>
        <p:spPr>
          <a:xfrm>
            <a:off x="5827145" y="5033068"/>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a:extLst>
              <a:ext uri="{FF2B5EF4-FFF2-40B4-BE49-F238E27FC236}">
                <a16:creationId xmlns:a16="http://schemas.microsoft.com/office/drawing/2014/main" id="{905A765D-33C0-E53D-3313-68689C9E0F84}"/>
              </a:ext>
            </a:extLst>
          </p:cNvPr>
          <p:cNvSpPr txBox="1"/>
          <p:nvPr/>
        </p:nvSpPr>
        <p:spPr>
          <a:xfrm>
            <a:off x="5592821" y="5369091"/>
            <a:ext cx="777314" cy="400110"/>
          </a:xfrm>
          <a:prstGeom prst="rect">
            <a:avLst/>
          </a:prstGeom>
          <a:noFill/>
        </p:spPr>
        <p:txBody>
          <a:bodyPr wrap="square">
            <a:spAutoFit/>
          </a:bodyPr>
          <a:lstStyle/>
          <a:p>
            <a:pPr>
              <a:defRPr sz="1400">
                <a:solidFill>
                  <a:srgbClr val="787882"/>
                </a:solidFill>
              </a:defRPr>
            </a:pPr>
            <a:r>
              <a:rPr lang="en-US" sz="2000" dirty="0"/>
              <a:t>10m</a:t>
            </a:r>
            <a:endParaRPr sz="2000" dirty="0"/>
          </a:p>
        </p:txBody>
      </p:sp>
      <p:sp>
        <p:nvSpPr>
          <p:cNvPr id="2" name="Title 1">
            <a:extLst>
              <a:ext uri="{FF2B5EF4-FFF2-40B4-BE49-F238E27FC236}">
                <a16:creationId xmlns:a16="http://schemas.microsoft.com/office/drawing/2014/main" id="{B8094943-8CCC-6DB1-816F-CFFE43C1293E}"/>
              </a:ext>
            </a:extLst>
          </p:cNvPr>
          <p:cNvSpPr>
            <a:spLocks noGrp="1"/>
          </p:cNvSpPr>
          <p:nvPr>
            <p:ph type="title"/>
          </p:nvPr>
        </p:nvSpPr>
        <p:spPr>
          <a:xfrm>
            <a:off x="838200" y="365125"/>
            <a:ext cx="10515600" cy="946437"/>
          </a:xfrm>
        </p:spPr>
        <p:txBody>
          <a:bodyPr>
            <a:normAutofit/>
          </a:bodyPr>
          <a:lstStyle/>
          <a:p>
            <a:r>
              <a:rPr lang="en-US" sz="4000" b="1" dirty="0">
                <a:solidFill>
                  <a:srgbClr val="7030A0"/>
                </a:solidFill>
              </a:rPr>
              <a:t>Meet Emma</a:t>
            </a:r>
            <a:endParaRPr lang="en-US" sz="4000" dirty="0"/>
          </a:p>
        </p:txBody>
      </p:sp>
      <p:sp>
        <p:nvSpPr>
          <p:cNvPr id="4" name="TextBox 3">
            <a:extLst>
              <a:ext uri="{FF2B5EF4-FFF2-40B4-BE49-F238E27FC236}">
                <a16:creationId xmlns:a16="http://schemas.microsoft.com/office/drawing/2014/main" id="{6039FD96-BCF7-493E-F75B-AD50668F1794}"/>
              </a:ext>
            </a:extLst>
          </p:cNvPr>
          <p:cNvSpPr txBox="1"/>
          <p:nvPr/>
        </p:nvSpPr>
        <p:spPr>
          <a:xfrm>
            <a:off x="838200" y="1269260"/>
            <a:ext cx="7908838" cy="2462213"/>
          </a:xfrm>
          <a:prstGeom prst="rect">
            <a:avLst/>
          </a:prstGeom>
          <a:noFill/>
        </p:spPr>
        <p:txBody>
          <a:bodyPr wrap="square">
            <a:spAutoFit/>
          </a:bodyPr>
          <a:lstStyle/>
          <a:p>
            <a:pPr marL="342900" indent="-342900">
              <a:buClr>
                <a:srgbClr val="7030A0"/>
              </a:buClr>
              <a:buFont typeface="Arial" panose="020B0604020202020204" pitchFamily="34" charset="0"/>
              <a:buChar char="•"/>
            </a:pPr>
            <a:r>
              <a:rPr lang="en-US" sz="2200" dirty="0"/>
              <a:t>When Emma was born, everything seemed fine.</a:t>
            </a:r>
          </a:p>
          <a:p>
            <a:pPr marL="342900" indent="-342900">
              <a:buClr>
                <a:srgbClr val="7030A0"/>
              </a:buClr>
              <a:buFont typeface="Arial" panose="020B0604020202020204" pitchFamily="34" charset="0"/>
              <a:buChar char="•"/>
            </a:pPr>
            <a:r>
              <a:rPr lang="en-US" sz="2200" dirty="0"/>
              <a:t>But as months passed,  Emma wasn’t sitting, crawling, or talking like other babies at the park.</a:t>
            </a:r>
          </a:p>
          <a:p>
            <a:pPr marL="342900" indent="-342900">
              <a:buClr>
                <a:srgbClr val="7030A0"/>
              </a:buClr>
              <a:buFont typeface="Arial" panose="020B0604020202020204" pitchFamily="34" charset="0"/>
              <a:buChar char="•"/>
            </a:pPr>
            <a:r>
              <a:rPr lang="en-US" sz="2200" dirty="0"/>
              <a:t>Parents felt worried why the books milestones didn’t fit.</a:t>
            </a:r>
          </a:p>
          <a:p>
            <a:pPr marL="342900" indent="-342900">
              <a:buClr>
                <a:srgbClr val="7030A0"/>
              </a:buClr>
              <a:buFont typeface="Arial" panose="020B0604020202020204" pitchFamily="34" charset="0"/>
              <a:buChar char="•"/>
            </a:pPr>
            <a:r>
              <a:rPr lang="en-US" sz="2200" dirty="0"/>
              <a:t>They  finally got an answer — Down syndrome. </a:t>
            </a:r>
          </a:p>
          <a:p>
            <a:pPr marL="342900" indent="-342900">
              <a:buClr>
                <a:srgbClr val="7030A0"/>
              </a:buClr>
              <a:buFont typeface="Arial" panose="020B0604020202020204" pitchFamily="34" charset="0"/>
              <a:buChar char="•"/>
            </a:pPr>
            <a:r>
              <a:rPr lang="en-US" sz="2200" dirty="0"/>
              <a:t>The diagnosis brought clarity but also uncertainty . </a:t>
            </a:r>
          </a:p>
          <a:p>
            <a:pPr marL="342900" indent="-342900">
              <a:buClr>
                <a:srgbClr val="7030A0"/>
              </a:buClr>
              <a:buFont typeface="Arial" panose="020B0604020202020204" pitchFamily="34" charset="0"/>
              <a:buChar char="•"/>
            </a:pPr>
            <a:endParaRPr lang="en-US" sz="2200" dirty="0"/>
          </a:p>
        </p:txBody>
      </p:sp>
      <p:pic>
        <p:nvPicPr>
          <p:cNvPr id="6" name="Picture 5" descr="A person and person with a baby&#10;&#10;AI-generated content may be incorrect.">
            <a:extLst>
              <a:ext uri="{FF2B5EF4-FFF2-40B4-BE49-F238E27FC236}">
                <a16:creationId xmlns:a16="http://schemas.microsoft.com/office/drawing/2014/main" id="{5A21F6A9-F343-EA27-37DF-8861E17B96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98766" y="235430"/>
            <a:ext cx="2144174" cy="3216261"/>
          </a:xfrm>
          <a:prstGeom prst="rect">
            <a:avLst/>
          </a:prstGeom>
        </p:spPr>
      </p:pic>
      <p:pic>
        <p:nvPicPr>
          <p:cNvPr id="3" name="Picture 2">
            <a:extLst>
              <a:ext uri="{FF2B5EF4-FFF2-40B4-BE49-F238E27FC236}">
                <a16:creationId xmlns:a16="http://schemas.microsoft.com/office/drawing/2014/main" id="{DE55EF85-6CE9-8143-0B90-C1CC0DE4208F}"/>
              </a:ext>
            </a:extLst>
          </p:cNvPr>
          <p:cNvPicPr>
            <a:picLocks noChangeAspect="1"/>
          </p:cNvPicPr>
          <p:nvPr/>
        </p:nvPicPr>
        <p:blipFill>
          <a:blip r:embed="rId11"/>
          <a:stretch>
            <a:fillRect/>
          </a:stretch>
        </p:blipFill>
        <p:spPr>
          <a:xfrm>
            <a:off x="6958300" y="4635503"/>
            <a:ext cx="529523" cy="795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A14D0FEE-12AB-03EF-FD4A-8347020722E7}"/>
              </a:ext>
            </a:extLst>
          </p:cNvPr>
          <p:cNvPicPr>
            <a:picLocks noChangeAspect="1"/>
          </p:cNvPicPr>
          <p:nvPr/>
        </p:nvPicPr>
        <p:blipFill>
          <a:blip r:embed="rId12"/>
          <a:stretch>
            <a:fillRect/>
          </a:stretch>
        </p:blipFill>
        <p:spPr>
          <a:xfrm>
            <a:off x="7271760" y="4914670"/>
            <a:ext cx="536291" cy="795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50873BEC-AE58-B92D-64CD-6D6EA5C0C642}"/>
              </a:ext>
            </a:extLst>
          </p:cNvPr>
          <p:cNvPicPr>
            <a:picLocks noChangeAspect="1"/>
          </p:cNvPicPr>
          <p:nvPr/>
        </p:nvPicPr>
        <p:blipFill>
          <a:blip r:embed="rId13"/>
          <a:stretch>
            <a:fillRect/>
          </a:stretch>
        </p:blipFill>
        <p:spPr>
          <a:xfrm>
            <a:off x="7549962" y="4842726"/>
            <a:ext cx="684579" cy="79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Content Placeholder 4">
            <a:extLst>
              <a:ext uri="{FF2B5EF4-FFF2-40B4-BE49-F238E27FC236}">
                <a16:creationId xmlns:a16="http://schemas.microsoft.com/office/drawing/2014/main" id="{2446556B-5E47-6CEC-26F1-570114CF1424}"/>
              </a:ext>
            </a:extLst>
          </p:cNvPr>
          <p:cNvPicPr>
            <a:picLocks noChangeAspect="1"/>
          </p:cNvPicPr>
          <p:nvPr/>
        </p:nvPicPr>
        <p:blipFill>
          <a:blip r:embed="rId14"/>
          <a:stretch>
            <a:fillRect/>
          </a:stretch>
        </p:blipFill>
        <p:spPr>
          <a:xfrm>
            <a:off x="7523388" y="5369091"/>
            <a:ext cx="634192" cy="7414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592BF02-3220-B388-3456-A14A65E0C0ED}"/>
              </a:ext>
            </a:extLst>
          </p:cNvPr>
          <p:cNvPicPr>
            <a:picLocks noChangeAspect="1"/>
          </p:cNvPicPr>
          <p:nvPr/>
        </p:nvPicPr>
        <p:blipFill>
          <a:blip r:embed="rId15"/>
          <a:stretch>
            <a:fillRect/>
          </a:stretch>
        </p:blipFill>
        <p:spPr>
          <a:xfrm>
            <a:off x="7987404" y="5183683"/>
            <a:ext cx="609145" cy="7292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88082C6-60D6-8E5B-AD87-F8A8620E92C1}"/>
              </a:ext>
            </a:extLst>
          </p:cNvPr>
          <p:cNvPicPr>
            <a:picLocks noChangeAspect="1"/>
          </p:cNvPicPr>
          <p:nvPr/>
        </p:nvPicPr>
        <p:blipFill>
          <a:blip r:embed="rId16"/>
          <a:stretch>
            <a:fillRect/>
          </a:stretch>
        </p:blipFill>
        <p:spPr>
          <a:xfrm>
            <a:off x="8209548" y="5417761"/>
            <a:ext cx="647773" cy="775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F21332FB-2221-4300-9A11-1FCC2A882C42}"/>
              </a:ext>
            </a:extLst>
          </p:cNvPr>
          <p:cNvPicPr>
            <a:picLocks noChangeAspect="1"/>
          </p:cNvPicPr>
          <p:nvPr/>
        </p:nvPicPr>
        <p:blipFill>
          <a:blip r:embed="rId17"/>
          <a:stretch>
            <a:fillRect/>
          </a:stretch>
        </p:blipFill>
        <p:spPr>
          <a:xfrm>
            <a:off x="8459554" y="5573427"/>
            <a:ext cx="557495" cy="79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FF21EC95-5104-6D05-91D6-E55202DA3793}"/>
              </a:ext>
            </a:extLst>
          </p:cNvPr>
          <p:cNvPicPr>
            <a:picLocks noChangeAspect="1"/>
          </p:cNvPicPr>
          <p:nvPr/>
        </p:nvPicPr>
        <p:blipFill>
          <a:blip r:embed="rId18"/>
          <a:stretch>
            <a:fillRect/>
          </a:stretch>
        </p:blipFill>
        <p:spPr>
          <a:xfrm>
            <a:off x="8721090" y="5732239"/>
            <a:ext cx="577676" cy="829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Multiplication Sign 12">
            <a:extLst>
              <a:ext uri="{FF2B5EF4-FFF2-40B4-BE49-F238E27FC236}">
                <a16:creationId xmlns:a16="http://schemas.microsoft.com/office/drawing/2014/main" id="{052D96E6-0DBA-873E-1182-B4C4D783BC75}"/>
              </a:ext>
            </a:extLst>
          </p:cNvPr>
          <p:cNvSpPr/>
          <p:nvPr/>
        </p:nvSpPr>
        <p:spPr>
          <a:xfrm>
            <a:off x="7052188" y="4492439"/>
            <a:ext cx="1661565" cy="2093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accent5"/>
                </a:solidFill>
                <a:prstDash val="solid"/>
              </a:ln>
              <a:solidFill>
                <a:srgbClr val="FF0000"/>
              </a:solidFill>
              <a:effectLst>
                <a:outerShdw blurRad="38100" dist="22860" dir="5400000" algn="tl" rotWithShape="0">
                  <a:srgbClr val="000000">
                    <a:alpha val="30000"/>
                  </a:srgbClr>
                </a:outerShdw>
              </a:effectLst>
            </a:endParaRPr>
          </a:p>
        </p:txBody>
      </p:sp>
      <p:pic>
        <p:nvPicPr>
          <p:cNvPr id="18" name="Content Placeholder 17" descr="A cartoon of a doctor and a couple of people&#10;&#10;AI-generated content may be incorrect.">
            <a:extLst>
              <a:ext uri="{FF2B5EF4-FFF2-40B4-BE49-F238E27FC236}">
                <a16:creationId xmlns:a16="http://schemas.microsoft.com/office/drawing/2014/main" id="{2DCF265F-DB6B-EE31-156A-635CE4A7BAFC}"/>
              </a:ext>
            </a:extLst>
          </p:cNvPr>
          <p:cNvPicPr>
            <a:picLocks noGrp="1" noChangeAspect="1"/>
          </p:cNvPicPr>
          <p:nvPr>
            <p:ph idx="1"/>
          </p:nvPr>
        </p:nvPicPr>
        <p:blipFill>
          <a:blip r:embed="rId19">
            <a:extLst>
              <a:ext uri="{28A0092B-C50C-407E-A947-70E740481C1C}">
                <a14:useLocalDpi xmlns:a14="http://schemas.microsoft.com/office/drawing/2010/main" val="0"/>
              </a:ext>
            </a:extLst>
          </a:blip>
          <a:stretch>
            <a:fillRect/>
          </a:stretch>
        </p:blipFill>
        <p:spPr>
          <a:xfrm>
            <a:off x="8871603" y="3464771"/>
            <a:ext cx="3038597" cy="2025731"/>
          </a:xfrm>
        </p:spPr>
      </p:pic>
      <p:pic>
        <p:nvPicPr>
          <p:cNvPr id="53" name="Audio 52">
            <a:hlinkClick r:id="" action="ppaction://media"/>
            <a:extLst>
              <a:ext uri="{FF2B5EF4-FFF2-40B4-BE49-F238E27FC236}">
                <a16:creationId xmlns:a16="http://schemas.microsoft.com/office/drawing/2014/main" id="{B0D8D4E1-3A40-3BCD-35A3-A103692EACA8}"/>
              </a:ext>
            </a:extLst>
          </p:cNvPr>
          <p:cNvPicPr>
            <a:picLocks noChangeAspect="1"/>
          </p:cNvPicPr>
          <p:nvPr>
            <a:audioFile r:link="rId2"/>
            <p:extLst>
              <p:ext uri="{DAA4B4D4-6D71-4841-9C94-3DE7FCFB9230}">
                <p14:media xmlns:p14="http://schemas.microsoft.com/office/powerpoint/2010/main" r:embed="rId1"/>
              </p:ext>
            </p:extLst>
          </p:nvPr>
        </p:nvPicPr>
        <p:blipFill>
          <a:blip r:embed="rId2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4046202"/>
      </p:ext>
    </p:extLst>
  </p:cSld>
  <p:clrMapOvr>
    <a:masterClrMapping/>
  </p:clrMapOvr>
  <mc:AlternateContent xmlns:mc="http://schemas.openxmlformats.org/markup-compatibility/2006" xmlns:p14="http://schemas.microsoft.com/office/powerpoint/2010/main">
    <mc:Choice Requires="p14">
      <p:transition spd="slow" p14:dur="2000" advTm="39091"/>
    </mc:Choice>
    <mc:Fallback xmlns="">
      <p:transition spd="slow" advTm="39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0158-3E58-651E-3546-3580483B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0A0E-E5D0-3FFA-D5E3-472018A1B738}"/>
              </a:ext>
            </a:extLst>
          </p:cNvPr>
          <p:cNvSpPr>
            <a:spLocks noGrp="1"/>
          </p:cNvSpPr>
          <p:nvPr>
            <p:ph type="title"/>
          </p:nvPr>
        </p:nvSpPr>
        <p:spPr>
          <a:xfrm>
            <a:off x="838200" y="480456"/>
            <a:ext cx="10515600" cy="671201"/>
          </a:xfrm>
        </p:spPr>
        <p:txBody>
          <a:bodyPr>
            <a:normAutofit/>
          </a:bodyPr>
          <a:lstStyle/>
          <a:p>
            <a:r>
              <a:rPr lang="en-US" sz="4000" b="1" dirty="0">
                <a:solidFill>
                  <a:srgbClr val="7030A0"/>
                </a:solidFill>
              </a:rPr>
              <a:t>A Name, But NO Plan</a:t>
            </a:r>
            <a:endParaRPr lang="en-US" sz="4000" dirty="0"/>
          </a:p>
        </p:txBody>
      </p:sp>
      <p:graphicFrame>
        <p:nvGraphicFramePr>
          <p:cNvPr id="7" name="Content Placeholder 2">
            <a:extLst>
              <a:ext uri="{FF2B5EF4-FFF2-40B4-BE49-F238E27FC236}">
                <a16:creationId xmlns:a16="http://schemas.microsoft.com/office/drawing/2014/main" id="{3BC74733-18A6-E21E-7241-001B2463767B}"/>
              </a:ext>
            </a:extLst>
          </p:cNvPr>
          <p:cNvGraphicFramePr>
            <a:graphicFrameLocks/>
          </p:cNvGraphicFramePr>
          <p:nvPr>
            <p:extLst>
              <p:ext uri="{D42A27DB-BD31-4B8C-83A1-F6EECF244321}">
                <p14:modId xmlns:p14="http://schemas.microsoft.com/office/powerpoint/2010/main" val="2028969764"/>
              </p:ext>
            </p:extLst>
          </p:nvPr>
        </p:nvGraphicFramePr>
        <p:xfrm>
          <a:off x="653143" y="2213915"/>
          <a:ext cx="5005785" cy="431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Diagonal Corners Rounded 2">
            <a:extLst>
              <a:ext uri="{FF2B5EF4-FFF2-40B4-BE49-F238E27FC236}">
                <a16:creationId xmlns:a16="http://schemas.microsoft.com/office/drawing/2014/main" id="{33F27DA2-C09B-C9D6-A947-C2A0C514C5E1}"/>
              </a:ext>
            </a:extLst>
          </p:cNvPr>
          <p:cNvSpPr/>
          <p:nvPr/>
        </p:nvSpPr>
        <p:spPr>
          <a:xfrm>
            <a:off x="1145473" y="1358107"/>
            <a:ext cx="914401" cy="1166625"/>
          </a:xfrm>
          <a:prstGeom prst="round2DiagRect">
            <a:avLst>
              <a:gd name="adj1" fmla="val 29727"/>
              <a:gd name="adj2" fmla="val 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 name="Graphic 4" descr="Group of people with solid fill">
            <a:extLst>
              <a:ext uri="{FF2B5EF4-FFF2-40B4-BE49-F238E27FC236}">
                <a16:creationId xmlns:a16="http://schemas.microsoft.com/office/drawing/2014/main" id="{85A4DA69-99D8-B1B7-2CE9-47E2C5C62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5473" y="1469952"/>
            <a:ext cx="786532" cy="786532"/>
          </a:xfrm>
          <a:prstGeom prst="rect">
            <a:avLst/>
          </a:prstGeom>
        </p:spPr>
      </p:pic>
      <p:grpSp>
        <p:nvGrpSpPr>
          <p:cNvPr id="6" name="Group 5">
            <a:extLst>
              <a:ext uri="{FF2B5EF4-FFF2-40B4-BE49-F238E27FC236}">
                <a16:creationId xmlns:a16="http://schemas.microsoft.com/office/drawing/2014/main" id="{7A813693-8C09-9F5E-3C24-05AE64A9C218}"/>
              </a:ext>
            </a:extLst>
          </p:cNvPr>
          <p:cNvGrpSpPr/>
          <p:nvPr/>
        </p:nvGrpSpPr>
        <p:grpSpPr>
          <a:xfrm>
            <a:off x="2375582" y="1485047"/>
            <a:ext cx="2189074" cy="671201"/>
            <a:chOff x="1722433" y="543885"/>
            <a:chExt cx="2189074" cy="671201"/>
          </a:xfrm>
        </p:grpSpPr>
        <p:sp>
          <p:nvSpPr>
            <p:cNvPr id="8" name="Rectangle 7">
              <a:extLst>
                <a:ext uri="{FF2B5EF4-FFF2-40B4-BE49-F238E27FC236}">
                  <a16:creationId xmlns:a16="http://schemas.microsoft.com/office/drawing/2014/main" id="{A732D3D7-C61C-AB7A-D642-166446A351C4}"/>
                </a:ext>
              </a:extLst>
            </p:cNvPr>
            <p:cNvSpPr/>
            <p:nvPr/>
          </p:nvSpPr>
          <p:spPr>
            <a:xfrm>
              <a:off x="1722433" y="543885"/>
              <a:ext cx="2189074" cy="6712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TextBox 8">
              <a:extLst>
                <a:ext uri="{FF2B5EF4-FFF2-40B4-BE49-F238E27FC236}">
                  <a16:creationId xmlns:a16="http://schemas.microsoft.com/office/drawing/2014/main" id="{2DAA2D30-C325-1F97-9CF5-F77316E05B06}"/>
                </a:ext>
              </a:extLst>
            </p:cNvPr>
            <p:cNvSpPr txBox="1"/>
            <p:nvPr/>
          </p:nvSpPr>
          <p:spPr>
            <a:xfrm>
              <a:off x="1722433" y="543885"/>
              <a:ext cx="2189074" cy="67120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err="1"/>
                <a:t>MiLLIONS</a:t>
              </a:r>
              <a:r>
                <a:rPr lang="en-US" sz="2000" b="0" kern="1200" dirty="0"/>
                <a:t> OF FAMILIES</a:t>
              </a:r>
            </a:p>
          </p:txBody>
        </p:sp>
      </p:grpSp>
      <p:pic>
        <p:nvPicPr>
          <p:cNvPr id="36" name="Content Placeholder 4">
            <a:extLst>
              <a:ext uri="{FF2B5EF4-FFF2-40B4-BE49-F238E27FC236}">
                <a16:creationId xmlns:a16="http://schemas.microsoft.com/office/drawing/2014/main" id="{B9F41F6D-0EAE-9733-25FA-9579B9219A63}"/>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7146057" y="816056"/>
            <a:ext cx="3721812" cy="5075086"/>
          </a:xfrm>
          <a:prstGeom prst="rect">
            <a:avLst/>
          </a:prstGeom>
        </p:spPr>
      </p:pic>
      <p:pic>
        <p:nvPicPr>
          <p:cNvPr id="22" name="Graphic 21">
            <a:extLst>
              <a:ext uri="{FF2B5EF4-FFF2-40B4-BE49-F238E27FC236}">
                <a16:creationId xmlns:a16="http://schemas.microsoft.com/office/drawing/2014/main" id="{C70C4720-DEA3-DF66-FC0E-CFFF0DA5F8F6}"/>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454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2BD-7158-904D-C2F7-C81979C42693}"/>
              </a:ext>
            </a:extLst>
          </p:cNvPr>
          <p:cNvSpPr>
            <a:spLocks noGrp="1"/>
          </p:cNvSpPr>
          <p:nvPr>
            <p:ph type="title"/>
          </p:nvPr>
        </p:nvSpPr>
        <p:spPr/>
        <p:txBody>
          <a:bodyPr>
            <a:normAutofit/>
          </a:bodyPr>
          <a:lstStyle/>
          <a:p>
            <a:r>
              <a:rPr lang="en-US" sz="4000" b="1" dirty="0">
                <a:solidFill>
                  <a:srgbClr val="7030A0"/>
                </a:solidFill>
              </a:rPr>
              <a:t>That’s why we built Genex </a:t>
            </a:r>
            <a:endParaRPr lang="en-US" sz="4000" dirty="0"/>
          </a:p>
        </p:txBody>
      </p:sp>
      <p:pic>
        <p:nvPicPr>
          <p:cNvPr id="14" name="Graphic 13">
            <a:extLst>
              <a:ext uri="{FF2B5EF4-FFF2-40B4-BE49-F238E27FC236}">
                <a16:creationId xmlns:a16="http://schemas.microsoft.com/office/drawing/2014/main" id="{5A706B9D-1D32-2478-B7BE-E01566AD664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Picture 4" descr="Purple text on a white background&#10;&#10;AI-generated content may be incorrect.">
            <a:extLst>
              <a:ext uri="{FF2B5EF4-FFF2-40B4-BE49-F238E27FC236}">
                <a16:creationId xmlns:a16="http://schemas.microsoft.com/office/drawing/2014/main" id="{04624D56-7EC8-5A38-E1AD-DB14332533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583" y="2520903"/>
            <a:ext cx="4546834" cy="1816193"/>
          </a:xfrm>
          <a:prstGeom prst="rect">
            <a:avLst/>
          </a:prstGeom>
        </p:spPr>
      </p:pic>
    </p:spTree>
    <p:extLst>
      <p:ext uri="{BB962C8B-B14F-4D97-AF65-F5344CB8AC3E}">
        <p14:creationId xmlns:p14="http://schemas.microsoft.com/office/powerpoint/2010/main" val="3699060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1265E84-2CC6-A145-9213-8C42F57DBD1F}"/>
              </a:ext>
            </a:extLst>
          </p:cNvPr>
          <p:cNvSpPr/>
          <p:nvPr/>
        </p:nvSpPr>
        <p:spPr>
          <a:xfrm>
            <a:off x="365760" y="2063863"/>
            <a:ext cx="3729752"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F425B82E-2294-E9B1-07EB-F0B66EEB2677}"/>
              </a:ext>
            </a:extLst>
          </p:cNvPr>
          <p:cNvSpPr>
            <a:spLocks noGrp="1"/>
          </p:cNvSpPr>
          <p:nvPr>
            <p:ph type="title"/>
          </p:nvPr>
        </p:nvSpPr>
        <p:spPr>
          <a:xfrm>
            <a:off x="838200" y="365126"/>
            <a:ext cx="10515600" cy="810532"/>
          </a:xfrm>
        </p:spPr>
        <p:txBody>
          <a:bodyPr>
            <a:noAutofit/>
          </a:bodyPr>
          <a:lstStyle/>
          <a:p>
            <a:r>
              <a:rPr lang="en-US" sz="4000" b="1" dirty="0">
                <a:solidFill>
                  <a:srgbClr val="7030A0"/>
                </a:solidFill>
              </a:rPr>
              <a:t>Genex – Technology</a:t>
            </a:r>
            <a:endParaRPr lang="en-US" sz="4000" dirty="0"/>
          </a:p>
        </p:txBody>
      </p:sp>
      <p:sp>
        <p:nvSpPr>
          <p:cNvPr id="3" name="Content Placeholder 2">
            <a:extLst>
              <a:ext uri="{FF2B5EF4-FFF2-40B4-BE49-F238E27FC236}">
                <a16:creationId xmlns:a16="http://schemas.microsoft.com/office/drawing/2014/main" id="{0E867773-F4D7-3FDA-9173-97DEC3431BA5}"/>
              </a:ext>
            </a:extLst>
          </p:cNvPr>
          <p:cNvSpPr>
            <a:spLocks noGrp="1"/>
          </p:cNvSpPr>
          <p:nvPr>
            <p:ph idx="1"/>
          </p:nvPr>
        </p:nvSpPr>
        <p:spPr>
          <a:xfrm>
            <a:off x="838200" y="1253331"/>
            <a:ext cx="10515600" cy="810532"/>
          </a:xfrm>
        </p:spPr>
        <p:txBody>
          <a:bodyPr/>
          <a:lstStyle/>
          <a:p>
            <a:r>
              <a:rPr lang="en-US" dirty="0"/>
              <a:t>An AI care framework that learns with every family</a:t>
            </a:r>
          </a:p>
        </p:txBody>
      </p:sp>
      <p:pic>
        <p:nvPicPr>
          <p:cNvPr id="5" name="Picture 4">
            <a:extLst>
              <a:ext uri="{FF2B5EF4-FFF2-40B4-BE49-F238E27FC236}">
                <a16:creationId xmlns:a16="http://schemas.microsoft.com/office/drawing/2014/main" id="{3D19F28B-93A3-D1AC-6C2E-34F49B053EC4}"/>
              </a:ext>
            </a:extLst>
          </p:cNvPr>
          <p:cNvPicPr>
            <a:picLocks noChangeAspect="1"/>
          </p:cNvPicPr>
          <p:nvPr/>
        </p:nvPicPr>
        <p:blipFill>
          <a:blip r:embed="rId3"/>
          <a:stretch>
            <a:fillRect/>
          </a:stretch>
        </p:blipFill>
        <p:spPr>
          <a:xfrm>
            <a:off x="9797717" y="1912959"/>
            <a:ext cx="1422116" cy="2229408"/>
          </a:xfrm>
          <a:prstGeom prst="rect">
            <a:avLst/>
          </a:prstGeom>
          <a:ln>
            <a:noFill/>
          </a:ln>
        </p:spPr>
      </p:pic>
      <p:pic>
        <p:nvPicPr>
          <p:cNvPr id="7" name="Graphic 6" descr="Laptop with solid fill">
            <a:extLst>
              <a:ext uri="{FF2B5EF4-FFF2-40B4-BE49-F238E27FC236}">
                <a16:creationId xmlns:a16="http://schemas.microsoft.com/office/drawing/2014/main" id="{3365D68F-C5E1-8889-1C8E-72A928E858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9765" y="3889161"/>
            <a:ext cx="2671296" cy="2671296"/>
          </a:xfrm>
          <a:prstGeom prst="rect">
            <a:avLst/>
          </a:prstGeom>
        </p:spPr>
      </p:pic>
      <p:sp>
        <p:nvSpPr>
          <p:cNvPr id="15" name="Oval 14">
            <a:extLst>
              <a:ext uri="{FF2B5EF4-FFF2-40B4-BE49-F238E27FC236}">
                <a16:creationId xmlns:a16="http://schemas.microsoft.com/office/drawing/2014/main" id="{03B35DE0-E617-5544-738C-82A20B0AA157}"/>
              </a:ext>
            </a:extLst>
          </p:cNvPr>
          <p:cNvSpPr/>
          <p:nvPr/>
        </p:nvSpPr>
        <p:spPr>
          <a:xfrm>
            <a:off x="4571572" y="2175705"/>
            <a:ext cx="4241630" cy="4024090"/>
          </a:xfrm>
          <a:prstGeom prst="ellipse">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200" b="1" dirty="0">
              <a:solidFill>
                <a:srgbClr val="7030A0"/>
              </a:solidFill>
            </a:endParaRPr>
          </a:p>
          <a:p>
            <a:pPr algn="ctr"/>
            <a:r>
              <a:rPr lang="en-US" sz="2200" b="1" dirty="0">
                <a:solidFill>
                  <a:srgbClr val="7030A0"/>
                </a:solidFill>
              </a:rPr>
              <a:t>               Genex Core AI</a:t>
            </a: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p:txBody>
      </p:sp>
      <p:pic>
        <p:nvPicPr>
          <p:cNvPr id="11" name="Picture 10">
            <a:extLst>
              <a:ext uri="{FF2B5EF4-FFF2-40B4-BE49-F238E27FC236}">
                <a16:creationId xmlns:a16="http://schemas.microsoft.com/office/drawing/2014/main" id="{36E997FC-626A-3095-8D76-E2A09E5680BE}"/>
              </a:ext>
            </a:extLst>
          </p:cNvPr>
          <p:cNvPicPr>
            <a:picLocks noChangeAspect="1"/>
          </p:cNvPicPr>
          <p:nvPr/>
        </p:nvPicPr>
        <p:blipFill>
          <a:blip r:embed="rId6"/>
          <a:stretch>
            <a:fillRect/>
          </a:stretch>
        </p:blipFill>
        <p:spPr>
          <a:xfrm>
            <a:off x="6628423" y="4376561"/>
            <a:ext cx="1692040" cy="1038882"/>
          </a:xfrm>
          <a:prstGeom prst="rect">
            <a:avLst/>
          </a:prstGeom>
        </p:spPr>
      </p:pic>
      <p:pic>
        <p:nvPicPr>
          <p:cNvPr id="9" name="Graphic 8" descr="Network outline">
            <a:extLst>
              <a:ext uri="{FF2B5EF4-FFF2-40B4-BE49-F238E27FC236}">
                <a16:creationId xmlns:a16="http://schemas.microsoft.com/office/drawing/2014/main" id="{40BD5C71-CF47-7CDE-CFBE-DA38E58FB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5299" y="3083370"/>
            <a:ext cx="793751" cy="793751"/>
          </a:xfrm>
          <a:prstGeom prst="rect">
            <a:avLst/>
          </a:prstGeom>
        </p:spPr>
      </p:pic>
      <p:pic>
        <p:nvPicPr>
          <p:cNvPr id="14" name="Picture 13">
            <a:extLst>
              <a:ext uri="{FF2B5EF4-FFF2-40B4-BE49-F238E27FC236}">
                <a16:creationId xmlns:a16="http://schemas.microsoft.com/office/drawing/2014/main" id="{18EB2315-A2F2-53CE-49F6-CBB81F83EA50}"/>
              </a:ext>
            </a:extLst>
          </p:cNvPr>
          <p:cNvPicPr>
            <a:picLocks noChangeAspect="1"/>
          </p:cNvPicPr>
          <p:nvPr/>
        </p:nvPicPr>
        <p:blipFill>
          <a:blip r:embed="rId9"/>
          <a:stretch>
            <a:fillRect/>
          </a:stretch>
        </p:blipFill>
        <p:spPr>
          <a:xfrm>
            <a:off x="5191801" y="4319201"/>
            <a:ext cx="1380623" cy="1196826"/>
          </a:xfrm>
          <a:prstGeom prst="rect">
            <a:avLst/>
          </a:prstGeom>
        </p:spPr>
      </p:pic>
      <p:sp>
        <p:nvSpPr>
          <p:cNvPr id="12" name="TextBox 11">
            <a:extLst>
              <a:ext uri="{FF2B5EF4-FFF2-40B4-BE49-F238E27FC236}">
                <a16:creationId xmlns:a16="http://schemas.microsoft.com/office/drawing/2014/main" id="{6DB74D50-B610-29F9-A867-D7886818BEFC}"/>
              </a:ext>
            </a:extLst>
          </p:cNvPr>
          <p:cNvSpPr txBox="1"/>
          <p:nvPr/>
        </p:nvSpPr>
        <p:spPr>
          <a:xfrm>
            <a:off x="5892870" y="3730230"/>
            <a:ext cx="1386115" cy="646331"/>
          </a:xfrm>
          <a:prstGeom prst="rect">
            <a:avLst/>
          </a:prstGeom>
          <a:noFill/>
        </p:spPr>
        <p:txBody>
          <a:bodyPr wrap="square" rtlCol="0">
            <a:spAutoFit/>
          </a:bodyPr>
          <a:lstStyle/>
          <a:p>
            <a:pPr algn="ctr"/>
            <a:r>
              <a:rPr lang="en-US" b="1" dirty="0">
                <a:solidFill>
                  <a:srgbClr val="0070C0"/>
                </a:solidFill>
              </a:rPr>
              <a:t>Knowledge Graphs</a:t>
            </a:r>
          </a:p>
        </p:txBody>
      </p:sp>
      <p:pic>
        <p:nvPicPr>
          <p:cNvPr id="21" name="Picture 20">
            <a:extLst>
              <a:ext uri="{FF2B5EF4-FFF2-40B4-BE49-F238E27FC236}">
                <a16:creationId xmlns:a16="http://schemas.microsoft.com/office/drawing/2014/main" id="{27871FA4-618C-349B-551E-12DE6CEE9912}"/>
              </a:ext>
            </a:extLst>
          </p:cNvPr>
          <p:cNvPicPr>
            <a:picLocks noChangeAspect="1"/>
          </p:cNvPicPr>
          <p:nvPr/>
        </p:nvPicPr>
        <p:blipFill>
          <a:blip r:embed="rId10"/>
          <a:stretch>
            <a:fillRect/>
          </a:stretch>
        </p:blipFill>
        <p:spPr>
          <a:xfrm>
            <a:off x="10103238" y="2294500"/>
            <a:ext cx="784800" cy="1356190"/>
          </a:xfrm>
          <a:prstGeom prst="rect">
            <a:avLst/>
          </a:prstGeom>
        </p:spPr>
      </p:pic>
      <p:pic>
        <p:nvPicPr>
          <p:cNvPr id="23" name="Picture 22">
            <a:extLst>
              <a:ext uri="{FF2B5EF4-FFF2-40B4-BE49-F238E27FC236}">
                <a16:creationId xmlns:a16="http://schemas.microsoft.com/office/drawing/2014/main" id="{D2EDE9FB-16DE-A197-BDEC-7F14D94ABEC0}"/>
              </a:ext>
            </a:extLst>
          </p:cNvPr>
          <p:cNvPicPr>
            <a:picLocks noChangeAspect="1"/>
          </p:cNvPicPr>
          <p:nvPr/>
        </p:nvPicPr>
        <p:blipFill>
          <a:blip r:embed="rId11"/>
          <a:stretch>
            <a:fillRect/>
          </a:stretch>
        </p:blipFill>
        <p:spPr>
          <a:xfrm>
            <a:off x="9944785" y="4562374"/>
            <a:ext cx="1311624" cy="976917"/>
          </a:xfrm>
          <a:prstGeom prst="rect">
            <a:avLst/>
          </a:prstGeom>
        </p:spPr>
      </p:pic>
      <p:pic>
        <p:nvPicPr>
          <p:cNvPr id="25" name="Picture 24" descr="A purple and blue gear with a letter&#10;&#10;AI-generated content may be incorrect.">
            <a:extLst>
              <a:ext uri="{FF2B5EF4-FFF2-40B4-BE49-F238E27FC236}">
                <a16:creationId xmlns:a16="http://schemas.microsoft.com/office/drawing/2014/main" id="{FF01FDEB-53C3-8E8D-D0C2-0DF4C61FB9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1780" y="2431303"/>
            <a:ext cx="714428" cy="714428"/>
          </a:xfrm>
          <a:prstGeom prst="rect">
            <a:avLst/>
          </a:prstGeom>
        </p:spPr>
      </p:pic>
      <p:pic>
        <p:nvPicPr>
          <p:cNvPr id="27" name="Picture 26">
            <a:extLst>
              <a:ext uri="{FF2B5EF4-FFF2-40B4-BE49-F238E27FC236}">
                <a16:creationId xmlns:a16="http://schemas.microsoft.com/office/drawing/2014/main" id="{07738C1E-4AB5-83B2-29C3-08BF46AF1167}"/>
              </a:ext>
            </a:extLst>
          </p:cNvPr>
          <p:cNvPicPr>
            <a:picLocks noChangeAspect="1"/>
          </p:cNvPicPr>
          <p:nvPr/>
        </p:nvPicPr>
        <p:blipFill>
          <a:blip r:embed="rId13"/>
          <a:stretch>
            <a:fillRect/>
          </a:stretch>
        </p:blipFill>
        <p:spPr>
          <a:xfrm>
            <a:off x="645289" y="2271796"/>
            <a:ext cx="1495425" cy="1143000"/>
          </a:xfrm>
          <a:prstGeom prst="rect">
            <a:avLst/>
          </a:prstGeom>
        </p:spPr>
      </p:pic>
      <p:pic>
        <p:nvPicPr>
          <p:cNvPr id="4" name="Picture 3">
            <a:extLst>
              <a:ext uri="{FF2B5EF4-FFF2-40B4-BE49-F238E27FC236}">
                <a16:creationId xmlns:a16="http://schemas.microsoft.com/office/drawing/2014/main" id="{74E84B82-7107-C07E-B554-3179116E47B6}"/>
              </a:ext>
            </a:extLst>
          </p:cNvPr>
          <p:cNvPicPr>
            <a:picLocks noChangeAspect="1"/>
          </p:cNvPicPr>
          <p:nvPr/>
        </p:nvPicPr>
        <p:blipFill>
          <a:blip r:embed="rId14"/>
          <a:stretch>
            <a:fillRect/>
          </a:stretch>
        </p:blipFill>
        <p:spPr>
          <a:xfrm>
            <a:off x="2534807" y="2317433"/>
            <a:ext cx="1075363" cy="1060109"/>
          </a:xfrm>
          <a:prstGeom prst="rect">
            <a:avLst/>
          </a:prstGeom>
        </p:spPr>
      </p:pic>
      <p:pic>
        <p:nvPicPr>
          <p:cNvPr id="17" name="Graphic 16" descr="DNA with solid fill">
            <a:extLst>
              <a:ext uri="{FF2B5EF4-FFF2-40B4-BE49-F238E27FC236}">
                <a16:creationId xmlns:a16="http://schemas.microsoft.com/office/drawing/2014/main" id="{E7C3F1DE-1DFF-78E2-9C3B-7B2007ADF2C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2498" y="3580648"/>
            <a:ext cx="914400" cy="914400"/>
          </a:xfrm>
          <a:prstGeom prst="rect">
            <a:avLst/>
          </a:prstGeom>
        </p:spPr>
      </p:pic>
      <p:pic>
        <p:nvPicPr>
          <p:cNvPr id="34" name="Picture 33">
            <a:extLst>
              <a:ext uri="{FF2B5EF4-FFF2-40B4-BE49-F238E27FC236}">
                <a16:creationId xmlns:a16="http://schemas.microsoft.com/office/drawing/2014/main" id="{7B2A9F0D-0F91-305D-2F85-A2F507FECB73}"/>
              </a:ext>
            </a:extLst>
          </p:cNvPr>
          <p:cNvPicPr>
            <a:picLocks noChangeAspect="1"/>
          </p:cNvPicPr>
          <p:nvPr/>
        </p:nvPicPr>
        <p:blipFill>
          <a:blip r:embed="rId17"/>
          <a:stretch>
            <a:fillRect/>
          </a:stretch>
        </p:blipFill>
        <p:spPr>
          <a:xfrm>
            <a:off x="2272876" y="3531066"/>
            <a:ext cx="1263087" cy="1291866"/>
          </a:xfrm>
          <a:prstGeom prst="rect">
            <a:avLst/>
          </a:prstGeom>
        </p:spPr>
      </p:pic>
      <p:pic>
        <p:nvPicPr>
          <p:cNvPr id="29" name="Picture 28">
            <a:extLst>
              <a:ext uri="{FF2B5EF4-FFF2-40B4-BE49-F238E27FC236}">
                <a16:creationId xmlns:a16="http://schemas.microsoft.com/office/drawing/2014/main" id="{04649329-2B6C-C03C-8950-8E47428BF7D0}"/>
              </a:ext>
            </a:extLst>
          </p:cNvPr>
          <p:cNvPicPr>
            <a:picLocks noChangeAspect="1"/>
          </p:cNvPicPr>
          <p:nvPr/>
        </p:nvPicPr>
        <p:blipFill>
          <a:blip r:embed="rId18"/>
          <a:stretch>
            <a:fillRect/>
          </a:stretch>
        </p:blipFill>
        <p:spPr>
          <a:xfrm>
            <a:off x="511005" y="4942027"/>
            <a:ext cx="2009460" cy="1284307"/>
          </a:xfrm>
          <a:prstGeom prst="rect">
            <a:avLst/>
          </a:prstGeom>
        </p:spPr>
      </p:pic>
      <p:pic>
        <p:nvPicPr>
          <p:cNvPr id="31" name="Picture 30">
            <a:extLst>
              <a:ext uri="{FF2B5EF4-FFF2-40B4-BE49-F238E27FC236}">
                <a16:creationId xmlns:a16="http://schemas.microsoft.com/office/drawing/2014/main" id="{B21CD183-DBFD-7013-E0ED-F659376B3722}"/>
              </a:ext>
            </a:extLst>
          </p:cNvPr>
          <p:cNvPicPr>
            <a:picLocks noChangeAspect="1"/>
          </p:cNvPicPr>
          <p:nvPr/>
        </p:nvPicPr>
        <p:blipFill>
          <a:blip r:embed="rId19"/>
          <a:stretch>
            <a:fillRect/>
          </a:stretch>
        </p:blipFill>
        <p:spPr>
          <a:xfrm>
            <a:off x="2805474" y="4917614"/>
            <a:ext cx="1085949" cy="1408097"/>
          </a:xfrm>
          <a:prstGeom prst="rect">
            <a:avLst/>
          </a:prstGeom>
        </p:spPr>
      </p:pic>
      <p:sp>
        <p:nvSpPr>
          <p:cNvPr id="38" name="Rectangle: Rounded Corners 37">
            <a:extLst>
              <a:ext uri="{FF2B5EF4-FFF2-40B4-BE49-F238E27FC236}">
                <a16:creationId xmlns:a16="http://schemas.microsoft.com/office/drawing/2014/main" id="{A30B559E-ED7E-AA22-D20A-F929F17E1414}"/>
              </a:ext>
            </a:extLst>
          </p:cNvPr>
          <p:cNvSpPr/>
          <p:nvPr/>
        </p:nvSpPr>
        <p:spPr>
          <a:xfrm>
            <a:off x="9230789" y="1833201"/>
            <a:ext cx="2771101"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14E88CA7-809B-2198-D0D4-DA61A35B63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4037" y="2361204"/>
            <a:ext cx="436260" cy="436260"/>
          </a:xfrm>
          <a:prstGeom prst="rect">
            <a:avLst/>
          </a:prstGeom>
        </p:spPr>
      </p:pic>
      <p:pic>
        <p:nvPicPr>
          <p:cNvPr id="28" name="Graphic 27">
            <a:extLst>
              <a:ext uri="{FF2B5EF4-FFF2-40B4-BE49-F238E27FC236}">
                <a16:creationId xmlns:a16="http://schemas.microsoft.com/office/drawing/2014/main" id="{D13B5106-514B-B149-8F95-9B10F0C301CA}"/>
              </a:ext>
            </a:extLst>
          </p:cNvPr>
          <p:cNvPicPr>
            <a:picLocks noChangeAspect="1"/>
            <a:extLst>
              <a:ext uri="{51228E76-BA90-4043-B771-695A4F85340A}">
                <alf:liveFeedProps xmlns:alf="http://schemas.microsoft.com/office/drawing/2021/livefeed"/>
              </a:ext>
            </a:extLst>
          </p:cNvPicPr>
          <p:nvPr/>
        </p:nvPicPr>
        <p:blipFill>
          <a:blip r:embed="rId21">
            <a:extLst>
              <a:ext uri="{96DAC541-7B7A-43D3-8B79-37D633B846F1}">
                <asvg:svgBlip xmlns:asvg="http://schemas.microsoft.com/office/drawing/2016/SVG/main" r:embed="rId2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25432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354608"/>
            <a:ext cx="4080084" cy="4782642"/>
          </a:xfrm>
        </p:spPr>
        <p:txBody>
          <a:bodyPr>
            <a:normAutofit fontScale="92500" lnSpcReduction="10000"/>
          </a:bodyPr>
          <a:lstStyle/>
          <a:p>
            <a:r>
              <a:rPr lang="en-US" sz="2400" dirty="0"/>
              <a:t>Care plans and curated daily 5–10 minutes activities</a:t>
            </a:r>
          </a:p>
          <a:p>
            <a:r>
              <a:rPr lang="en-US" sz="2400" dirty="0"/>
              <a:t>Gentle reminders and Progress tracking</a:t>
            </a:r>
          </a:p>
          <a:p>
            <a:r>
              <a:rPr lang="en-US" sz="2400" dirty="0"/>
              <a:t>A supportive community</a:t>
            </a:r>
          </a:p>
          <a:p>
            <a:r>
              <a:rPr lang="en-US" sz="2400" dirty="0"/>
              <a:t>Multilingual &amp; Free</a:t>
            </a:r>
          </a:p>
          <a:p>
            <a:endParaRPr lang="en-US" sz="2400" dirty="0"/>
          </a:p>
          <a:p>
            <a:pPr marL="0" indent="0">
              <a:buNone/>
            </a:pPr>
            <a:r>
              <a:rPr lang="en-US" sz="2400" dirty="0"/>
              <a:t>Helps: </a:t>
            </a:r>
          </a:p>
          <a:p>
            <a:r>
              <a:rPr lang="en-US" sz="2400" dirty="0"/>
              <a:t>families gain confidence</a:t>
            </a:r>
          </a:p>
          <a:p>
            <a:r>
              <a:rPr lang="en-US" sz="2400" dirty="0"/>
              <a:t>Teachers and therapists stay aligned</a:t>
            </a:r>
          </a:p>
          <a:p>
            <a:r>
              <a:rPr lang="en-US" sz="2400" dirty="0"/>
              <a:t>Children get consistent support — every single day.</a:t>
            </a:r>
          </a:p>
          <a:p>
            <a:pPr marL="0" indent="0">
              <a:buNone/>
            </a:pPr>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Introducing 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8408126" y="823335"/>
            <a:ext cx="3207658" cy="5617077"/>
          </a:xfrm>
          <a:prstGeom prst="rect">
            <a:avLst/>
          </a:prstGeom>
        </p:spPr>
      </p:pic>
      <p:pic>
        <p:nvPicPr>
          <p:cNvPr id="7" name="Picture 6">
            <a:extLst>
              <a:ext uri="{FF2B5EF4-FFF2-40B4-BE49-F238E27FC236}">
                <a16:creationId xmlns:a16="http://schemas.microsoft.com/office/drawing/2014/main" id="{CE4C5AA2-7D5C-3916-19BE-DCBA7C37C3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1941" y="1732344"/>
            <a:ext cx="1456781" cy="2185169"/>
          </a:xfrm>
          <a:prstGeom prst="rect">
            <a:avLst/>
          </a:prstGeom>
        </p:spPr>
      </p:pic>
      <p:pic>
        <p:nvPicPr>
          <p:cNvPr id="11" name="Picture 10">
            <a:extLst>
              <a:ext uri="{FF2B5EF4-FFF2-40B4-BE49-F238E27FC236}">
                <a16:creationId xmlns:a16="http://schemas.microsoft.com/office/drawing/2014/main" id="{AD1AB33A-F322-1F72-6CBA-C9E2583616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3736" y="4495500"/>
            <a:ext cx="1641750" cy="1641750"/>
          </a:xfrm>
          <a:prstGeom prst="rect">
            <a:avLst/>
          </a:prstGeom>
        </p:spPr>
      </p:pic>
      <p:pic>
        <p:nvPicPr>
          <p:cNvPr id="13" name="Picture 12">
            <a:extLst>
              <a:ext uri="{FF2B5EF4-FFF2-40B4-BE49-F238E27FC236}">
                <a16:creationId xmlns:a16="http://schemas.microsoft.com/office/drawing/2014/main" id="{8AFF43F0-92A6-3C70-9140-D90CB00AC9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4768" y="3686297"/>
            <a:ext cx="2238750" cy="1492500"/>
          </a:xfrm>
          <a:prstGeom prst="rect">
            <a:avLst/>
          </a:prstGeom>
        </p:spPr>
      </p:pic>
      <p:pic>
        <p:nvPicPr>
          <p:cNvPr id="6" name="Picture 5" descr="A cartoon of a child and child sitting on a chair holding a phone&#10;&#10;AI-generated content may be incorrect.">
            <a:extLst>
              <a:ext uri="{FF2B5EF4-FFF2-40B4-BE49-F238E27FC236}">
                <a16:creationId xmlns:a16="http://schemas.microsoft.com/office/drawing/2014/main" id="{32C5A6D1-8109-985D-EE99-63E3DDB8CB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29665" y="1329615"/>
            <a:ext cx="1454283" cy="2181425"/>
          </a:xfrm>
          <a:prstGeom prst="rect">
            <a:avLst/>
          </a:prstGeom>
        </p:spPr>
      </p:pic>
      <p:pic>
        <p:nvPicPr>
          <p:cNvPr id="20" name="Graphic 19">
            <a:extLst>
              <a:ext uri="{FF2B5EF4-FFF2-40B4-BE49-F238E27FC236}">
                <a16:creationId xmlns:a16="http://schemas.microsoft.com/office/drawing/2014/main" id="{01246EE9-4C12-FC73-AD3D-08B7DC1950C4}"/>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466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198516"/>
            <a:ext cx="3944805" cy="5412146"/>
          </a:xfrm>
        </p:spPr>
        <p:txBody>
          <a:bodyPr>
            <a:noAutofit/>
          </a:bodyPr>
          <a:lstStyle/>
          <a:p>
            <a:pPr marL="0" indent="0">
              <a:buNone/>
            </a:pPr>
            <a:r>
              <a:rPr lang="en-US" sz="2200" dirty="0"/>
              <a:t>Offers: </a:t>
            </a:r>
          </a:p>
          <a:p>
            <a:r>
              <a:rPr lang="en-US" sz="2200" dirty="0"/>
              <a:t>Search and confidence-labeled info</a:t>
            </a:r>
          </a:p>
          <a:p>
            <a:r>
              <a:rPr lang="en-US" sz="2200" dirty="0"/>
              <a:t>At a glance visuals </a:t>
            </a:r>
          </a:p>
          <a:p>
            <a:r>
              <a:rPr lang="en-US" sz="2200" dirty="0"/>
              <a:t>Research lens including centers and top clinicians </a:t>
            </a:r>
          </a:p>
          <a:p>
            <a:endParaRPr lang="en-US" sz="2200" dirty="0"/>
          </a:p>
          <a:p>
            <a:pPr marL="0" indent="0">
              <a:buNone/>
            </a:pPr>
            <a:r>
              <a:rPr lang="en-US" sz="2200" dirty="0"/>
              <a:t>Helps: </a:t>
            </a:r>
          </a:p>
          <a:p>
            <a:r>
              <a:rPr lang="en-US" sz="2200" dirty="0"/>
              <a:t>Families understand their child’s situation better </a:t>
            </a:r>
          </a:p>
          <a:p>
            <a:r>
              <a:rPr lang="en-US" sz="2200" dirty="0"/>
              <a:t>Know what to ask their doctors.</a:t>
            </a:r>
          </a:p>
          <a:p>
            <a:r>
              <a:rPr lang="en-US" sz="2200" dirty="0"/>
              <a:t>And providers give </a:t>
            </a:r>
            <a:r>
              <a:rPr lang="en-US" sz="2200" dirty="0" err="1"/>
              <a:t>feeback</a:t>
            </a:r>
            <a:r>
              <a:rPr lang="en-US" sz="2200" dirty="0"/>
              <a:t>. </a:t>
            </a:r>
          </a:p>
          <a:p>
            <a:pPr marL="0" indent="0">
              <a:buNone/>
            </a:pPr>
            <a:endParaRPr lang="en-US" sz="2200" dirty="0"/>
          </a:p>
          <a:p>
            <a:endParaRPr lang="en-US" sz="2200" dirty="0"/>
          </a:p>
          <a:p>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59" y="383148"/>
            <a:ext cx="7584277" cy="707886"/>
          </a:xfrm>
          <a:prstGeom prst="rect">
            <a:avLst/>
          </a:prstGeom>
          <a:noFill/>
        </p:spPr>
        <p:txBody>
          <a:bodyPr wrap="square">
            <a:spAutoFit/>
          </a:bodyPr>
          <a:lstStyle/>
          <a:p>
            <a:r>
              <a:rPr lang="en-US" sz="4000" b="1" dirty="0">
                <a:solidFill>
                  <a:srgbClr val="7030A0"/>
                </a:solidFill>
              </a:rPr>
              <a:t>Introducing 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 Conditions Dashboard — Mozilla Firefox 2025-09-24 11-53-27">
            <a:hlinkClick r:id="" action="ppaction://media"/>
            <a:extLst>
              <a:ext uri="{FF2B5EF4-FFF2-40B4-BE49-F238E27FC236}">
                <a16:creationId xmlns:a16="http://schemas.microsoft.com/office/drawing/2014/main" id="{CEED6C31-B88A-4C3F-B7A3-C5AEA42A47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06331" y="1277449"/>
            <a:ext cx="5076834" cy="2697068"/>
          </a:xfrm>
          <a:prstGeom prst="rect">
            <a:avLst/>
          </a:prstGeom>
        </p:spPr>
      </p:pic>
      <p:pic>
        <p:nvPicPr>
          <p:cNvPr id="6" name="Picture 5" descr="A cartoon of a person using a computer&#10;&#10;AI-generated content may be incorrect.">
            <a:extLst>
              <a:ext uri="{FF2B5EF4-FFF2-40B4-BE49-F238E27FC236}">
                <a16:creationId xmlns:a16="http://schemas.microsoft.com/office/drawing/2014/main" id="{3E901FF8-4316-8F8D-B757-12A6DEB039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5350" y="4160932"/>
            <a:ext cx="1577815" cy="2366723"/>
          </a:xfrm>
          <a:prstGeom prst="rect">
            <a:avLst/>
          </a:prstGeom>
        </p:spPr>
      </p:pic>
      <p:pic>
        <p:nvPicPr>
          <p:cNvPr id="8" name="Picture 7" descr="A cartoon of a family with a baby&#10;&#10;AI-generated content may be incorrect.">
            <a:extLst>
              <a:ext uri="{FF2B5EF4-FFF2-40B4-BE49-F238E27FC236}">
                <a16:creationId xmlns:a16="http://schemas.microsoft.com/office/drawing/2014/main" id="{19AC5D85-4718-47D6-955E-F9A2EEB5A3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8564" y="4735611"/>
            <a:ext cx="2608861" cy="1739241"/>
          </a:xfrm>
          <a:prstGeom prst="rect">
            <a:avLst/>
          </a:prstGeom>
        </p:spPr>
      </p:pic>
      <p:pic>
        <p:nvPicPr>
          <p:cNvPr id="24" name="Graphic 23">
            <a:extLst>
              <a:ext uri="{FF2B5EF4-FFF2-40B4-BE49-F238E27FC236}">
                <a16:creationId xmlns:a16="http://schemas.microsoft.com/office/drawing/2014/main" id="{C214BB1A-0EA5-BDDF-ACE9-EC1400597C1C}"/>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83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F8D0A5-C41D-7663-B260-E80152D541BA}"/>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BD9059-D72B-FEA3-B8B4-97C259C3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F4F27D75-1C97-29D9-5BB6-114AE847E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8F36DE-DD6A-9E90-543A-76EB5323F819}"/>
              </a:ext>
            </a:extLst>
          </p:cNvPr>
          <p:cNvSpPr>
            <a:spLocks noGrp="1"/>
          </p:cNvSpPr>
          <p:nvPr>
            <p:ph idx="1"/>
          </p:nvPr>
        </p:nvSpPr>
        <p:spPr>
          <a:xfrm>
            <a:off x="500883" y="2216383"/>
            <a:ext cx="4259623" cy="4195145"/>
          </a:xfrm>
        </p:spPr>
        <p:txBody>
          <a:bodyPr>
            <a:normAutofit/>
          </a:bodyPr>
          <a:lstStyle/>
          <a:p>
            <a:pPr marL="0" indent="0">
              <a:buNone/>
            </a:pPr>
            <a:r>
              <a:rPr lang="en-US" sz="2200" dirty="0"/>
              <a:t>Together we make care: </a:t>
            </a:r>
          </a:p>
          <a:p>
            <a:r>
              <a:rPr lang="en-US" sz="2200" dirty="0"/>
              <a:t>Simpler</a:t>
            </a:r>
          </a:p>
          <a:p>
            <a:r>
              <a:rPr lang="en-US" sz="2200" dirty="0"/>
              <a:t>Smarter </a:t>
            </a:r>
          </a:p>
          <a:p>
            <a:r>
              <a:rPr lang="en-US" sz="2200" dirty="0"/>
              <a:t>Supportive </a:t>
            </a:r>
          </a:p>
        </p:txBody>
      </p:sp>
      <p:sp>
        <p:nvSpPr>
          <p:cNvPr id="2" name="TextBox 1">
            <a:extLst>
              <a:ext uri="{FF2B5EF4-FFF2-40B4-BE49-F238E27FC236}">
                <a16:creationId xmlns:a16="http://schemas.microsoft.com/office/drawing/2014/main" id="{35BA5026-10F5-507E-6530-938D4FB93D7C}"/>
              </a:ext>
            </a:extLst>
          </p:cNvPr>
          <p:cNvSpPr txBox="1"/>
          <p:nvPr/>
        </p:nvSpPr>
        <p:spPr>
          <a:xfrm>
            <a:off x="694520" y="446472"/>
            <a:ext cx="6096000" cy="1323439"/>
          </a:xfrm>
          <a:prstGeom prst="rect">
            <a:avLst/>
          </a:prstGeom>
          <a:noFill/>
        </p:spPr>
        <p:txBody>
          <a:bodyPr wrap="square">
            <a:spAutoFit/>
          </a:bodyPr>
          <a:lstStyle/>
          <a:p>
            <a:r>
              <a:rPr lang="en-US" sz="4000" b="1" dirty="0" err="1">
                <a:solidFill>
                  <a:srgbClr val="7030A0"/>
                </a:solidFill>
              </a:rPr>
              <a:t>GeneX</a:t>
            </a:r>
            <a:r>
              <a:rPr lang="en-US" sz="4000" b="1" dirty="0">
                <a:solidFill>
                  <a:srgbClr val="7030A0"/>
                </a:solidFill>
              </a:rPr>
              <a:t> </a:t>
            </a:r>
          </a:p>
          <a:p>
            <a:r>
              <a:rPr lang="en-US" sz="4000" b="1" dirty="0">
                <a:solidFill>
                  <a:srgbClr val="7030A0"/>
                </a:solidFill>
              </a:rPr>
              <a:t>Genetics Made Practical</a:t>
            </a:r>
            <a:endParaRPr lang="en-US" sz="4000" dirty="0">
              <a:solidFill>
                <a:srgbClr val="7030A0"/>
              </a:solidFill>
            </a:endParaRPr>
          </a:p>
        </p:txBody>
      </p:sp>
      <p:pic>
        <p:nvPicPr>
          <p:cNvPr id="5" name="Picture 4">
            <a:extLst>
              <a:ext uri="{FF2B5EF4-FFF2-40B4-BE49-F238E27FC236}">
                <a16:creationId xmlns:a16="http://schemas.microsoft.com/office/drawing/2014/main" id="{11E0CCA0-F875-929D-8E2E-0A0FE95E4682}"/>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8" name="Picture 7">
            <a:extLst>
              <a:ext uri="{FF2B5EF4-FFF2-40B4-BE49-F238E27FC236}">
                <a16:creationId xmlns:a16="http://schemas.microsoft.com/office/drawing/2014/main" id="{9DA1DD54-1725-1071-01C4-D7854C2AF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996" y="1291470"/>
            <a:ext cx="2057400" cy="2057400"/>
          </a:xfrm>
          <a:prstGeom prst="rect">
            <a:avLst/>
          </a:prstGeom>
        </p:spPr>
      </p:pic>
      <p:pic>
        <p:nvPicPr>
          <p:cNvPr id="7" name="Picture 6" descr="A group of kids playing outside&#10;&#10;AI-generated content may be incorrect.">
            <a:extLst>
              <a:ext uri="{FF2B5EF4-FFF2-40B4-BE49-F238E27FC236}">
                <a16:creationId xmlns:a16="http://schemas.microsoft.com/office/drawing/2014/main" id="{8CF46E9E-496A-BEB9-E5C8-6D6D955C8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156" y="3190604"/>
            <a:ext cx="2057400" cy="1371600"/>
          </a:xfrm>
          <a:prstGeom prst="rect">
            <a:avLst/>
          </a:prstGeom>
        </p:spPr>
      </p:pic>
      <p:pic>
        <p:nvPicPr>
          <p:cNvPr id="4" name="Picture 3" descr="A group of children playing in a sandbox&#10;&#10;AI-generated content may be incorrect.">
            <a:extLst>
              <a:ext uri="{FF2B5EF4-FFF2-40B4-BE49-F238E27FC236}">
                <a16:creationId xmlns:a16="http://schemas.microsoft.com/office/drawing/2014/main" id="{1E58CDB4-F9F3-8299-5397-3F08A4E78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620996" y="3762982"/>
            <a:ext cx="2217333" cy="1478222"/>
          </a:xfrm>
          <a:prstGeom prst="rect">
            <a:avLst/>
          </a:prstGeom>
        </p:spPr>
      </p:pic>
      <p:pic>
        <p:nvPicPr>
          <p:cNvPr id="19" name="Graphic 18">
            <a:extLst>
              <a:ext uri="{FF2B5EF4-FFF2-40B4-BE49-F238E27FC236}">
                <a16:creationId xmlns:a16="http://schemas.microsoft.com/office/drawing/2014/main" id="{3338F75B-C669-CE01-1512-9EC2087545C3}"/>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1200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945EDC-448A-3373-267C-8587811464A6}"/>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898BBCD-6622-8CCC-6502-0EFA52C99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87665D6D-91B3-79C8-D1CD-0FC43664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Content Placeholder 2">
            <a:extLst>
              <a:ext uri="{FF2B5EF4-FFF2-40B4-BE49-F238E27FC236}">
                <a16:creationId xmlns:a16="http://schemas.microsoft.com/office/drawing/2014/main" id="{3ED54604-77FE-4BED-BA11-BB767BB758AC}"/>
              </a:ext>
            </a:extLst>
          </p:cNvPr>
          <p:cNvSpPr>
            <a:spLocks noGrp="1"/>
          </p:cNvSpPr>
          <p:nvPr>
            <p:ph idx="1"/>
          </p:nvPr>
        </p:nvSpPr>
        <p:spPr>
          <a:xfrm>
            <a:off x="958066" y="1604459"/>
            <a:ext cx="5634120" cy="3649082"/>
          </a:xfrm>
        </p:spPr>
        <p:txBody>
          <a:bodyPr>
            <a:normAutofit/>
          </a:bodyPr>
          <a:lstStyle/>
          <a:p>
            <a:pPr marL="0" indent="0">
              <a:buNone/>
            </a:pPr>
            <a:r>
              <a:rPr lang="en-US" sz="2200" dirty="0"/>
              <a:t>Join Emma’s family and a global community of parents learning, sharing, and growing together. </a:t>
            </a:r>
          </a:p>
          <a:p>
            <a:pPr marL="0" indent="0">
              <a:buNone/>
            </a:pPr>
            <a:endParaRPr lang="en-US" sz="2200" b="1" dirty="0"/>
          </a:p>
          <a:p>
            <a:pPr marL="0" indent="0">
              <a:buNone/>
            </a:pPr>
            <a:r>
              <a:rPr lang="en-US" sz="2200" b="1" dirty="0"/>
              <a:t>Scan the QR code to try our free app.</a:t>
            </a:r>
            <a:br>
              <a:rPr lang="en-US" sz="2200" dirty="0"/>
            </a:br>
            <a:endParaRPr lang="en-US" sz="2200" dirty="0"/>
          </a:p>
        </p:txBody>
      </p:sp>
      <p:pic>
        <p:nvPicPr>
          <p:cNvPr id="4" name="Picture 3" descr="A logo with purple text&#10;&#10;AI-generated content may be incorrect.">
            <a:extLst>
              <a:ext uri="{FF2B5EF4-FFF2-40B4-BE49-F238E27FC236}">
                <a16:creationId xmlns:a16="http://schemas.microsoft.com/office/drawing/2014/main" id="{9308EFC0-ACA2-5A06-AA0A-31BCD9DC4776}"/>
              </a:ext>
            </a:extLst>
          </p:cNvPr>
          <p:cNvPicPr>
            <a:picLocks noChangeAspect="1"/>
          </p:cNvPicPr>
          <p:nvPr/>
        </p:nvPicPr>
        <p:blipFill>
          <a:blip r:embed="rId3"/>
          <a:stretch>
            <a:fillRect/>
          </a:stretch>
        </p:blipFill>
        <p:spPr>
          <a:xfrm>
            <a:off x="7700211" y="1017092"/>
            <a:ext cx="3848322" cy="1797756"/>
          </a:xfrm>
          <a:prstGeom prst="rect">
            <a:avLst/>
          </a:prstGeom>
        </p:spPr>
      </p:pic>
      <p:sp>
        <p:nvSpPr>
          <p:cNvPr id="7" name="Rectangle 6">
            <a:extLst>
              <a:ext uri="{FF2B5EF4-FFF2-40B4-BE49-F238E27FC236}">
                <a16:creationId xmlns:a16="http://schemas.microsoft.com/office/drawing/2014/main" id="{4F614A9C-0CB6-244D-1711-D4749A7C28EA}"/>
              </a:ext>
            </a:extLst>
          </p:cNvPr>
          <p:cNvSpPr/>
          <p:nvPr/>
        </p:nvSpPr>
        <p:spPr>
          <a:xfrm>
            <a:off x="9078686" y="3429000"/>
            <a:ext cx="2155248" cy="2411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qr code with a dna logo&#10;&#10;AI-generated content may be incorrect.">
            <a:extLst>
              <a:ext uri="{FF2B5EF4-FFF2-40B4-BE49-F238E27FC236}">
                <a16:creationId xmlns:a16="http://schemas.microsoft.com/office/drawing/2014/main" id="{5D08C38F-4CBA-6BB6-0FF5-1E2F08CD8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2025" y="3429000"/>
            <a:ext cx="2411909" cy="2411909"/>
          </a:xfrm>
          <a:prstGeom prst="rect">
            <a:avLst/>
          </a:prstGeom>
        </p:spPr>
      </p:pic>
      <p:sp>
        <p:nvSpPr>
          <p:cNvPr id="10" name="Rectangle 9">
            <a:hlinkClick r:id="rId5"/>
            <a:extLst>
              <a:ext uri="{FF2B5EF4-FFF2-40B4-BE49-F238E27FC236}">
                <a16:creationId xmlns:a16="http://schemas.microsoft.com/office/drawing/2014/main" id="{A5D509FA-AB7F-D9A8-D0F9-6DE6BB5C7730}"/>
              </a:ext>
            </a:extLst>
          </p:cNvPr>
          <p:cNvSpPr/>
          <p:nvPr/>
        </p:nvSpPr>
        <p:spPr>
          <a:xfrm>
            <a:off x="8621486" y="3216729"/>
            <a:ext cx="2792185" cy="28248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55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2791</TotalTime>
  <Words>651</Words>
  <Application>Microsoft Office PowerPoint</Application>
  <PresentationFormat>Widescreen</PresentationFormat>
  <Paragraphs>76</Paragraphs>
  <Slides>8</Slides>
  <Notes>8</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Meet Emma</vt:lpstr>
      <vt:lpstr>A Name, But NO Plan</vt:lpstr>
      <vt:lpstr>That’s why we built Genex </vt:lpstr>
      <vt:lpstr>Genex – Technology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Soltanizadeh</dc:creator>
  <cp:lastModifiedBy>Sara Soltanizadeh</cp:lastModifiedBy>
  <cp:revision>25</cp:revision>
  <dcterms:created xsi:type="dcterms:W3CDTF">2025-09-23T16:18:55Z</dcterms:created>
  <dcterms:modified xsi:type="dcterms:W3CDTF">2025-10-27T21:33:55Z</dcterms:modified>
</cp:coreProperties>
</file>